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87" r:id="rId2"/>
    <p:sldId id="393" r:id="rId3"/>
    <p:sldId id="394" r:id="rId4"/>
    <p:sldId id="395" r:id="rId5"/>
    <p:sldId id="396" r:id="rId6"/>
    <p:sldId id="397" r:id="rId7"/>
    <p:sldId id="398" r:id="rId8"/>
    <p:sldId id="407" r:id="rId9"/>
    <p:sldId id="408" r:id="rId10"/>
    <p:sldId id="409" r:id="rId11"/>
    <p:sldId id="404" r:id="rId12"/>
    <p:sldId id="405" r:id="rId13"/>
    <p:sldId id="413" r:id="rId14"/>
    <p:sldId id="406" r:id="rId15"/>
    <p:sldId id="410" r:id="rId16"/>
    <p:sldId id="411" r:id="rId17"/>
    <p:sldId id="414" r:id="rId18"/>
    <p:sldId id="412" r:id="rId19"/>
    <p:sldId id="399" r:id="rId20"/>
    <p:sldId id="400" r:id="rId21"/>
    <p:sldId id="401" r:id="rId22"/>
    <p:sldId id="402" r:id="rId23"/>
    <p:sldId id="403" r:id="rId24"/>
    <p:sldId id="415" r:id="rId25"/>
    <p:sldId id="416" r:id="rId26"/>
    <p:sldId id="417" r:id="rId27"/>
    <p:sldId id="422" r:id="rId28"/>
    <p:sldId id="423" r:id="rId29"/>
    <p:sldId id="424" r:id="rId30"/>
    <p:sldId id="425" r:id="rId31"/>
    <p:sldId id="426" r:id="rId32"/>
    <p:sldId id="419" r:id="rId33"/>
    <p:sldId id="420" r:id="rId34"/>
    <p:sldId id="421" r:id="rId35"/>
    <p:sldId id="256" r:id="rId3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B91"/>
    <a:srgbClr val="405564"/>
    <a:srgbClr val="FFFFFF"/>
    <a:srgbClr val="C2CED8"/>
    <a:srgbClr val="728FA5"/>
    <a:srgbClr val="546E82"/>
    <a:srgbClr val="99AEBD"/>
    <a:srgbClr val="CCD6DE"/>
    <a:srgbClr val="859EB1"/>
    <a:srgbClr val="4B63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8" autoAdjust="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1584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04/09/2020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159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538147"/>
            <a:ext cx="8063454" cy="12310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Middleware projects 2020</a:t>
            </a:r>
          </a:p>
          <a:p>
            <a:r>
              <a:rPr lang="it-IT" sz="1800" dirty="0">
                <a:solidFill>
                  <a:schemeClr val="bg1"/>
                </a:solidFill>
              </a:rPr>
              <a:t>Alessio Russo, Carmelo Valore</a:t>
            </a:r>
          </a:p>
          <a:p>
            <a:r>
              <a:rPr lang="it-IT" sz="1800" dirty="0">
                <a:solidFill>
                  <a:schemeClr val="bg1"/>
                </a:solidFill>
              </a:rPr>
              <a:t>08/09/2020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52750F5F-0441-4A6F-B364-1677E6EA4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73" y="2795946"/>
            <a:ext cx="3048264" cy="291871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0B2EBC3-0376-462B-8FC1-ABA48330E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624" y="2795946"/>
            <a:ext cx="3078747" cy="290347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Serial performances vs Best case, </a:t>
            </a:r>
            <a:r>
              <a:rPr lang="it-IT" dirty="0" err="1"/>
              <a:t>db</a:t>
            </a:r>
            <a:r>
              <a:rPr lang="it-IT" dirty="0"/>
              <a:t> x 1</a:t>
            </a:r>
          </a:p>
          <a:p>
            <a:r>
              <a:rPr lang="it-IT" dirty="0"/>
              <a:t>	serial   			    			vs 			4 </a:t>
            </a:r>
            <a:r>
              <a:rPr lang="it-IT" dirty="0" err="1"/>
              <a:t>processes</a:t>
            </a:r>
            <a:r>
              <a:rPr lang="it-IT" dirty="0"/>
              <a:t>, 4 </a:t>
            </a:r>
            <a:r>
              <a:rPr lang="it-IT" dirty="0" err="1"/>
              <a:t>threads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3957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44906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B55A384-036C-4D6D-B52D-8D3631DA932F}"/>
              </a:ext>
            </a:extLst>
          </p:cNvPr>
          <p:cNvSpPr/>
          <p:nvPr/>
        </p:nvSpPr>
        <p:spPr>
          <a:xfrm>
            <a:off x="818136" y="5440338"/>
            <a:ext cx="27861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1E8E742-E15C-4478-B6D0-9BA8A8398B8D}"/>
              </a:ext>
            </a:extLst>
          </p:cNvPr>
          <p:cNvSpPr/>
          <p:nvPr/>
        </p:nvSpPr>
        <p:spPr>
          <a:xfrm>
            <a:off x="5419284" y="5440338"/>
            <a:ext cx="27861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4992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4, 2 </a:t>
            </a:r>
            <a:r>
              <a:rPr lang="it-IT" dirty="0" err="1"/>
              <a:t>processes</a:t>
            </a:r>
            <a:endParaRPr lang="it-IT" dirty="0"/>
          </a:p>
          <a:p>
            <a:r>
              <a:rPr lang="it-IT" dirty="0"/>
              <a:t>	2 </a:t>
            </a:r>
            <a:r>
              <a:rPr lang="it-IT" dirty="0" err="1"/>
              <a:t>threads</a:t>
            </a:r>
            <a:r>
              <a:rPr lang="it-IT" dirty="0"/>
              <a:t>   			    vs 			4 </a:t>
            </a:r>
            <a:r>
              <a:rPr lang="it-IT" dirty="0" err="1"/>
              <a:t>threads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E861774-F51B-4100-A424-95AB3DA0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7" y="2803820"/>
            <a:ext cx="3322608" cy="29796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0E4A23B-FEA2-423D-B9B0-858C137BE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335" y="2803820"/>
            <a:ext cx="3330229" cy="3010161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715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C374F134-647C-4C75-A73E-88C646115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07" y="2826680"/>
            <a:ext cx="3223539" cy="297205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40B752A-1DAC-45EE-BAF4-3D141D1C7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3"/>
          <a:stretch/>
        </p:blipFill>
        <p:spPr>
          <a:xfrm>
            <a:off x="880358" y="2826680"/>
            <a:ext cx="3193057" cy="293395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4, 4 </a:t>
            </a:r>
            <a:r>
              <a:rPr lang="it-IT" dirty="0" err="1"/>
              <a:t>threads</a:t>
            </a:r>
            <a:endParaRPr lang="it-IT" dirty="0"/>
          </a:p>
          <a:p>
            <a:r>
              <a:rPr lang="it-IT" dirty="0"/>
              <a:t>	2 </a:t>
            </a:r>
            <a:r>
              <a:rPr lang="it-IT" dirty="0" err="1"/>
              <a:t>processes</a:t>
            </a:r>
            <a:r>
              <a:rPr lang="it-IT" dirty="0"/>
              <a:t>   			    vs 			4 </a:t>
            </a:r>
            <a:r>
              <a:rPr lang="it-IT" dirty="0" err="1"/>
              <a:t>processes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1173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2CB844DC-9C0E-4C82-A0BD-2E62E18C3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66" y="2780620"/>
            <a:ext cx="3215919" cy="292633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374F134-647C-4C75-A73E-88C646115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74" y="2826680"/>
            <a:ext cx="3223539" cy="297205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4, 4 </a:t>
            </a:r>
            <a:r>
              <a:rPr lang="it-IT" dirty="0" err="1"/>
              <a:t>threads</a:t>
            </a:r>
            <a:endParaRPr lang="it-IT" dirty="0"/>
          </a:p>
          <a:p>
            <a:r>
              <a:rPr lang="it-IT" dirty="0"/>
              <a:t>	4 </a:t>
            </a:r>
            <a:r>
              <a:rPr lang="it-IT" dirty="0" err="1"/>
              <a:t>processes</a:t>
            </a:r>
            <a:r>
              <a:rPr lang="it-IT" dirty="0"/>
              <a:t>   			    vs 			8 </a:t>
            </a:r>
            <a:r>
              <a:rPr lang="it-IT" dirty="0" err="1"/>
              <a:t>processes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8031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4D96EA19-811E-4B77-9FEB-47E6D508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284" y="2819058"/>
            <a:ext cx="3215919" cy="292633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73A3C99-1A69-47D5-84F9-4C6BD8F62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00" y="2819058"/>
            <a:ext cx="3840813" cy="300254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Serial performances vs Best case, </a:t>
            </a:r>
            <a:r>
              <a:rPr lang="it-IT" dirty="0" err="1"/>
              <a:t>db</a:t>
            </a:r>
            <a:r>
              <a:rPr lang="it-IT" dirty="0"/>
              <a:t> x 4</a:t>
            </a:r>
          </a:p>
          <a:p>
            <a:r>
              <a:rPr lang="it-IT" dirty="0"/>
              <a:t>	serial   			    			vs 			8 </a:t>
            </a:r>
            <a:r>
              <a:rPr lang="it-IT" dirty="0" err="1"/>
              <a:t>processes</a:t>
            </a:r>
            <a:r>
              <a:rPr lang="it-IT" dirty="0"/>
              <a:t>, 4 </a:t>
            </a:r>
            <a:r>
              <a:rPr lang="it-IT" dirty="0" err="1"/>
              <a:t>threads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3957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44906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B55A384-036C-4D6D-B52D-8D3631DA932F}"/>
              </a:ext>
            </a:extLst>
          </p:cNvPr>
          <p:cNvSpPr/>
          <p:nvPr/>
        </p:nvSpPr>
        <p:spPr>
          <a:xfrm>
            <a:off x="818136" y="5440338"/>
            <a:ext cx="27861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1E8E742-E15C-4478-B6D0-9BA8A8398B8D}"/>
              </a:ext>
            </a:extLst>
          </p:cNvPr>
          <p:cNvSpPr/>
          <p:nvPr/>
        </p:nvSpPr>
        <p:spPr>
          <a:xfrm>
            <a:off x="5419284" y="5440338"/>
            <a:ext cx="27861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4832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C26D6FD2-47CC-4116-8242-37EB1AC33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66" y="2765930"/>
            <a:ext cx="3193057" cy="298729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EB1E0C5-8E78-4577-AAD6-AE113A005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78" y="2807844"/>
            <a:ext cx="3033023" cy="290347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8, 2 </a:t>
            </a:r>
            <a:r>
              <a:rPr lang="it-IT" dirty="0" err="1"/>
              <a:t>processes</a:t>
            </a:r>
            <a:endParaRPr lang="it-IT" dirty="0"/>
          </a:p>
          <a:p>
            <a:r>
              <a:rPr lang="it-IT" dirty="0"/>
              <a:t>	2 </a:t>
            </a:r>
            <a:r>
              <a:rPr lang="it-IT" dirty="0" err="1"/>
              <a:t>threads</a:t>
            </a:r>
            <a:r>
              <a:rPr lang="it-IT" dirty="0"/>
              <a:t>   			    vs 			4 </a:t>
            </a:r>
            <a:r>
              <a:rPr lang="it-IT" dirty="0" err="1"/>
              <a:t>threads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372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685B6465-39FB-4F07-A6A5-D1229603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506" y="2766060"/>
            <a:ext cx="3040643" cy="285774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2239231-430C-4257-BFAC-4E0E55CB8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51" y="2758440"/>
            <a:ext cx="3193057" cy="29872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8, 4 </a:t>
            </a:r>
            <a:r>
              <a:rPr lang="it-IT" dirty="0" err="1"/>
              <a:t>threads</a:t>
            </a:r>
            <a:endParaRPr lang="it-IT" dirty="0"/>
          </a:p>
          <a:p>
            <a:r>
              <a:rPr lang="it-IT" dirty="0"/>
              <a:t>	2 </a:t>
            </a:r>
            <a:r>
              <a:rPr lang="it-IT" dirty="0" err="1"/>
              <a:t>processes</a:t>
            </a:r>
            <a:r>
              <a:rPr lang="it-IT" dirty="0"/>
              <a:t>   			    vs 			4 </a:t>
            </a:r>
            <a:r>
              <a:rPr lang="it-IT" dirty="0" err="1"/>
              <a:t>processes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401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8182AA21-E188-4C5F-A8B0-B6016CEF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66" y="2807687"/>
            <a:ext cx="3078747" cy="286536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85B6465-39FB-4F07-A6A5-D1229603E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77" y="2792606"/>
            <a:ext cx="3040643" cy="285774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8, 4 </a:t>
            </a:r>
            <a:r>
              <a:rPr lang="it-IT" dirty="0" err="1"/>
              <a:t>threads</a:t>
            </a:r>
            <a:endParaRPr lang="it-IT" dirty="0"/>
          </a:p>
          <a:p>
            <a:r>
              <a:rPr lang="it-IT" dirty="0"/>
              <a:t>	4 </a:t>
            </a:r>
            <a:r>
              <a:rPr lang="it-IT" dirty="0" err="1"/>
              <a:t>processes</a:t>
            </a:r>
            <a:r>
              <a:rPr lang="it-IT" dirty="0"/>
              <a:t>   			    vs 			8 </a:t>
            </a:r>
            <a:r>
              <a:rPr lang="it-IT" dirty="0" err="1"/>
              <a:t>processes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5354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1C53FA3B-7963-4A68-AA06-E0241DAD4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284" y="2811188"/>
            <a:ext cx="3078747" cy="286536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4E43B02-B34D-4FC3-A1AC-5D6F1B8E2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18" y="2788326"/>
            <a:ext cx="3154953" cy="29110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Serial performances vs Best case, </a:t>
            </a:r>
            <a:r>
              <a:rPr lang="it-IT" dirty="0" err="1"/>
              <a:t>db</a:t>
            </a:r>
            <a:r>
              <a:rPr lang="it-IT" dirty="0"/>
              <a:t> x 8</a:t>
            </a:r>
          </a:p>
          <a:p>
            <a:r>
              <a:rPr lang="it-IT" dirty="0"/>
              <a:t>	serial   			    			vs 			8 </a:t>
            </a:r>
            <a:r>
              <a:rPr lang="it-IT" dirty="0" err="1"/>
              <a:t>processes</a:t>
            </a:r>
            <a:r>
              <a:rPr lang="it-IT" dirty="0"/>
              <a:t>, 4 </a:t>
            </a:r>
            <a:r>
              <a:rPr lang="it-IT" dirty="0" err="1"/>
              <a:t>threads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3957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44906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B55A384-036C-4D6D-B52D-8D3631DA932F}"/>
              </a:ext>
            </a:extLst>
          </p:cNvPr>
          <p:cNvSpPr/>
          <p:nvPr/>
        </p:nvSpPr>
        <p:spPr>
          <a:xfrm>
            <a:off x="818136" y="5440338"/>
            <a:ext cx="27861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1E8E742-E15C-4478-B6D0-9BA8A8398B8D}"/>
              </a:ext>
            </a:extLst>
          </p:cNvPr>
          <p:cNvSpPr/>
          <p:nvPr/>
        </p:nvSpPr>
        <p:spPr>
          <a:xfrm>
            <a:off x="5419284" y="5440338"/>
            <a:ext cx="27861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3890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project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Number</a:t>
            </a:r>
            <a:r>
              <a:rPr lang="it-IT" dirty="0"/>
              <a:t> of cores and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usage</a:t>
            </a:r>
            <a:r>
              <a:rPr lang="it-IT" dirty="0"/>
              <a:t>, </a:t>
            </a:r>
            <a:r>
              <a:rPr lang="it-IT" dirty="0" err="1"/>
              <a:t>tiny</a:t>
            </a:r>
            <a:r>
              <a:rPr lang="it-IT" dirty="0"/>
              <a:t> </a:t>
            </a:r>
            <a:r>
              <a:rPr lang="it-IT" dirty="0" err="1"/>
              <a:t>executors</a:t>
            </a:r>
            <a:r>
              <a:rPr lang="it-IT" dirty="0"/>
              <a:t> vs </a:t>
            </a:r>
            <a:r>
              <a:rPr lang="it-IT" dirty="0" err="1"/>
              <a:t>fat</a:t>
            </a:r>
            <a:r>
              <a:rPr lang="it-IT" dirty="0"/>
              <a:t> </a:t>
            </a:r>
            <a:r>
              <a:rPr lang="it-IT" dirty="0" err="1"/>
              <a:t>executors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, set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command</a:t>
            </a:r>
            <a:r>
              <a:rPr lang="it-IT" dirty="0"/>
              <a:t> line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Code </a:t>
            </a:r>
            <a:r>
              <a:rPr lang="it-IT" dirty="0" err="1"/>
              <a:t>divided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4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sections</a:t>
            </a:r>
            <a:r>
              <a:rPr lang="it-IT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Setup and reading </a:t>
            </a:r>
            <a:r>
              <a:rPr lang="it-IT" dirty="0" err="1"/>
              <a:t>operations</a:t>
            </a: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1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2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3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Benchmarks</a:t>
            </a:r>
            <a:r>
              <a:rPr lang="it-IT" dirty="0"/>
              <a:t> in a cloud cluster</a:t>
            </a:r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779565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 project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Parallelization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thread-level</a:t>
            </a:r>
            <a:r>
              <a:rPr lang="it-IT" dirty="0"/>
              <a:t> (</a:t>
            </a:r>
            <a:r>
              <a:rPr lang="it-IT" dirty="0" err="1"/>
              <a:t>OpenMP</a:t>
            </a:r>
            <a:r>
              <a:rPr lang="it-IT" dirty="0"/>
              <a:t>) and </a:t>
            </a:r>
            <a:r>
              <a:rPr lang="it-IT" dirty="0" err="1"/>
              <a:t>process-level</a:t>
            </a:r>
            <a:r>
              <a:rPr lang="it-IT" dirty="0"/>
              <a:t> (MPI)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Code </a:t>
            </a:r>
            <a:r>
              <a:rPr lang="it-IT" dirty="0" err="1"/>
              <a:t>divided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5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sections</a:t>
            </a:r>
            <a:r>
              <a:rPr lang="it-IT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Setup and reading </a:t>
            </a:r>
            <a:r>
              <a:rPr lang="it-IT" dirty="0" err="1"/>
              <a:t>operations</a:t>
            </a: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1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2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3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Free of data </a:t>
            </a:r>
            <a:r>
              <a:rPr lang="it-IT" dirty="0" err="1"/>
              <a:t>structures</a:t>
            </a:r>
            <a:r>
              <a:rPr lang="it-IT" dirty="0"/>
              <a:t> </a:t>
            </a:r>
            <a:r>
              <a:rPr lang="it-IT" dirty="0" err="1"/>
              <a:t>used</a:t>
            </a: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Benchmarks</a:t>
            </a:r>
            <a:r>
              <a:rPr lang="it-IT" dirty="0"/>
              <a:t> in a cloud cluster</a:t>
            </a:r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72633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project: Setup and reading </a:t>
            </a:r>
            <a:r>
              <a:rPr lang="it-IT" dirty="0" err="1"/>
              <a:t>operations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Setup of </a:t>
            </a:r>
            <a:r>
              <a:rPr lang="it-IT" dirty="0" err="1"/>
              <a:t>configuration</a:t>
            </a:r>
            <a:r>
              <a:rPr lang="it-IT" dirty="0"/>
              <a:t> (</a:t>
            </a:r>
            <a:r>
              <a:rPr lang="it-IT" dirty="0" err="1"/>
              <a:t>number</a:t>
            </a:r>
            <a:r>
              <a:rPr lang="it-IT" dirty="0"/>
              <a:t> of cores, </a:t>
            </a:r>
            <a:r>
              <a:rPr lang="it-IT" dirty="0" err="1"/>
              <a:t>memory</a:t>
            </a:r>
            <a:r>
              <a:rPr lang="it-IT" dirty="0"/>
              <a:t>, 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Creation</a:t>
            </a:r>
            <a:r>
              <a:rPr lang="it-IT" dirty="0"/>
              <a:t> of the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with </a:t>
            </a:r>
            <a:r>
              <a:rPr lang="it-IT" dirty="0" err="1"/>
              <a:t>all</a:t>
            </a:r>
            <a:r>
              <a:rPr lang="it-IT" dirty="0"/>
              <a:t> the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Reading from </a:t>
            </a:r>
            <a:r>
              <a:rPr lang="it-IT" dirty="0" err="1"/>
              <a:t>csv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Selection</a:t>
            </a:r>
            <a:r>
              <a:rPr lang="it-IT" dirty="0"/>
              <a:t> of the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columns</a:t>
            </a:r>
            <a:r>
              <a:rPr lang="it-IT" dirty="0"/>
              <a:t> of the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Add</a:t>
            </a:r>
            <a:r>
              <a:rPr lang="it-IT" dirty="0"/>
              <a:t> of a </a:t>
            </a:r>
            <a:r>
              <a:rPr lang="it-IT" dirty="0" err="1"/>
              <a:t>column</a:t>
            </a:r>
            <a:r>
              <a:rPr lang="it-IT" dirty="0"/>
              <a:t> to </a:t>
            </a:r>
            <a:r>
              <a:rPr lang="it-IT" dirty="0" err="1"/>
              <a:t>summarize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«</a:t>
            </a:r>
            <a:r>
              <a:rPr lang="it-IT" dirty="0" err="1"/>
              <a:t>killed</a:t>
            </a:r>
            <a:r>
              <a:rPr lang="it-IT" dirty="0"/>
              <a:t>» </a:t>
            </a:r>
            <a:r>
              <a:rPr lang="it-IT" dirty="0" err="1"/>
              <a:t>ones</a:t>
            </a:r>
            <a:r>
              <a:rPr lang="it-IT" dirty="0"/>
              <a:t>, </a:t>
            </a:r>
            <a:r>
              <a:rPr lang="it-IT" dirty="0" err="1"/>
              <a:t>find</a:t>
            </a:r>
            <a:r>
              <a:rPr lang="it-IT" dirty="0"/>
              <a:t> of </a:t>
            </a:r>
            <a:r>
              <a:rPr lang="it-IT" dirty="0" err="1"/>
              <a:t>min</a:t>
            </a:r>
            <a:r>
              <a:rPr lang="it-IT" dirty="0"/>
              <a:t> and max date </a:t>
            </a:r>
            <a:r>
              <a:rPr lang="it-IT" dirty="0" err="1"/>
              <a:t>through</a:t>
            </a:r>
            <a:r>
              <a:rPr lang="it-IT" dirty="0"/>
              <a:t> the database </a:t>
            </a:r>
            <a:r>
              <a:rPr lang="it-IT" dirty="0" err="1"/>
              <a:t>using</a:t>
            </a:r>
            <a:r>
              <a:rPr lang="it-IT" dirty="0"/>
              <a:t> a </a:t>
            </a:r>
            <a:r>
              <a:rPr lang="it-IT" dirty="0" err="1"/>
              <a:t>select</a:t>
            </a:r>
            <a:r>
              <a:rPr lang="it-IT" dirty="0"/>
              <a:t> on date and </a:t>
            </a:r>
            <a:r>
              <a:rPr lang="it-IT" dirty="0" err="1"/>
              <a:t>min</a:t>
            </a:r>
            <a:r>
              <a:rPr lang="it-IT" dirty="0"/>
              <a:t>/max aggregate </a:t>
            </a:r>
            <a:r>
              <a:rPr lang="it-IT" dirty="0" err="1"/>
              <a:t>functions</a:t>
            </a:r>
            <a:r>
              <a:rPr lang="it-IT" dirty="0"/>
              <a:t> to know the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weeks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persisted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most</a:t>
            </a:r>
            <a:r>
              <a:rPr lang="it-IT" dirty="0"/>
              <a:t> of the time</a:t>
            </a:r>
          </a:p>
        </p:txBody>
      </p:sp>
    </p:spTree>
    <p:extLst>
      <p:ext uri="{BB962C8B-B14F-4D97-AF65-F5344CB8AC3E}">
        <p14:creationId xmlns:p14="http://schemas.microsoft.com/office/powerpoint/2010/main" val="1322996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project: Query 1</a:t>
            </a:r>
            <a:br>
              <a:rPr lang="it-IT" dirty="0"/>
            </a:br>
            <a:r>
              <a:rPr lang="en-US" sz="1800" b="0" i="0" u="none" strike="noStrike" baseline="0" dirty="0">
                <a:latin typeface="Calibri" panose="020F0502020204030204" pitchFamily="34" charset="0"/>
              </a:rPr>
              <a:t>Number of lethal accidents per week throughout the entire dataset</a:t>
            </a:r>
            <a:endParaRPr lang="it-IT" sz="1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Database </a:t>
            </a:r>
            <a:r>
              <a:rPr lang="it-IT" dirty="0" err="1"/>
              <a:t>filtered</a:t>
            </a:r>
            <a:r>
              <a:rPr lang="it-IT" dirty="0"/>
              <a:t> with predicate #killed &gt; 0, to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tuples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lethal</a:t>
            </a:r>
            <a:r>
              <a:rPr lang="it-IT" dirty="0"/>
              <a:t> </a:t>
            </a:r>
            <a:r>
              <a:rPr lang="it-IT" dirty="0" err="1"/>
              <a:t>accidents</a:t>
            </a:r>
            <a:r>
              <a:rPr lang="it-IT" dirty="0"/>
              <a:t>. </a:t>
            </a:r>
            <a:r>
              <a:rPr lang="it-IT" dirty="0" err="1"/>
              <a:t>Persisted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base of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to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database to the index of the week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Aggregate </a:t>
            </a:r>
            <a:r>
              <a:rPr lang="it-IT" dirty="0" err="1"/>
              <a:t>function</a:t>
            </a:r>
            <a:r>
              <a:rPr lang="it-IT" dirty="0"/>
              <a:t> «</a:t>
            </a:r>
            <a:r>
              <a:rPr lang="it-IT" dirty="0" err="1"/>
              <a:t>count</a:t>
            </a:r>
            <a:r>
              <a:rPr lang="it-IT" dirty="0"/>
              <a:t> by </a:t>
            </a:r>
            <a:r>
              <a:rPr lang="it-IT" dirty="0" err="1"/>
              <a:t>value</a:t>
            </a:r>
            <a:r>
              <a:rPr lang="it-IT" dirty="0"/>
              <a:t>» to sum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accidents</a:t>
            </a:r>
            <a:r>
              <a:rPr lang="it-IT" dirty="0"/>
              <a:t> </a:t>
            </a:r>
            <a:r>
              <a:rPr lang="it-IT" dirty="0" err="1"/>
              <a:t>happened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Print of the </a:t>
            </a:r>
            <a:r>
              <a:rPr lang="it-IT" dirty="0" err="1"/>
              <a:t>results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854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Spark project: Query 2</a:t>
            </a:r>
            <a:br>
              <a:rPr lang="it-IT" dirty="0"/>
            </a:br>
            <a:r>
              <a:rPr lang="en-US" sz="2000" b="0" i="0" u="none" strike="noStrike" baseline="0" dirty="0">
                <a:latin typeface="Calibri" panose="020F0502020204030204" pitchFamily="34" charset="0"/>
              </a:rPr>
              <a:t>Number of accidents and percentage of number of deaths per contributing factor in the</a:t>
            </a:r>
            <a:br>
              <a:rPr lang="en-US" sz="2000" b="0" i="0" u="none" strike="noStrike" baseline="0" dirty="0">
                <a:latin typeface="Calibri" panose="020F0502020204030204" pitchFamily="34" charset="0"/>
              </a:rPr>
            </a:br>
            <a:r>
              <a:rPr lang="it-IT" sz="2000" b="0" i="0" u="none" strike="noStrike" baseline="0" dirty="0">
                <a:latin typeface="Calibri" panose="020F0502020204030204" pitchFamily="34" charset="0"/>
              </a:rPr>
              <a:t>dataset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Support class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associates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accidents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Flat</a:t>
            </a:r>
            <a:r>
              <a:rPr lang="it-IT" dirty="0"/>
              <a:t>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to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database to the </a:t>
            </a:r>
            <a:r>
              <a:rPr lang="it-IT" dirty="0" err="1"/>
              <a:t>tuple</a:t>
            </a:r>
            <a:r>
              <a:rPr lang="it-IT" dirty="0"/>
              <a:t> &lt;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name, support class 2&gt;, one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in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row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Database </a:t>
            </a:r>
            <a:r>
              <a:rPr lang="it-IT" dirty="0" err="1"/>
              <a:t>mapped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by </a:t>
            </a:r>
            <a:r>
              <a:rPr lang="it-IT" dirty="0" err="1"/>
              <a:t>different</a:t>
            </a:r>
            <a:r>
              <a:rPr lang="it-IT" dirty="0"/>
              <a:t> workers to </a:t>
            </a:r>
            <a:r>
              <a:rPr lang="it-IT" dirty="0" err="1"/>
              <a:t>find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the information </a:t>
            </a:r>
            <a:r>
              <a:rPr lang="it-IT" dirty="0" err="1"/>
              <a:t>needed</a:t>
            </a:r>
            <a:r>
              <a:rPr lang="it-IT" dirty="0"/>
              <a:t> for the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Combine-by-key </a:t>
            </a:r>
            <a:r>
              <a:rPr lang="it-IT" dirty="0" err="1"/>
              <a:t>methodology</a:t>
            </a:r>
            <a:r>
              <a:rPr lang="it-IT" dirty="0"/>
              <a:t> to group the </a:t>
            </a:r>
            <a:r>
              <a:rPr lang="it-IT" dirty="0" err="1"/>
              <a:t>results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 part of the database </a:t>
            </a:r>
            <a:r>
              <a:rPr lang="it-IT" dirty="0" err="1"/>
              <a:t>elaborated</a:t>
            </a:r>
            <a:r>
              <a:rPr lang="it-IT" dirty="0"/>
              <a:t> by the </a:t>
            </a:r>
            <a:r>
              <a:rPr lang="it-IT" dirty="0" err="1"/>
              <a:t>different</a:t>
            </a:r>
            <a:r>
              <a:rPr lang="it-IT" dirty="0"/>
              <a:t> workers </a:t>
            </a:r>
          </a:p>
        </p:txBody>
      </p:sp>
    </p:spTree>
    <p:extLst>
      <p:ext uri="{BB962C8B-B14F-4D97-AF65-F5344CB8AC3E}">
        <p14:creationId xmlns:p14="http://schemas.microsoft.com/office/powerpoint/2010/main" val="2557766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Spark project: Query 3</a:t>
            </a:r>
            <a:br>
              <a:rPr lang="it-IT" dirty="0"/>
            </a:br>
            <a:r>
              <a:rPr lang="en-US" sz="2000" b="0" i="0" u="none" strike="noStrike" baseline="0" dirty="0">
                <a:latin typeface="Calibri" panose="020F0502020204030204" pitchFamily="34" charset="0"/>
              </a:rPr>
              <a:t>Number of accidents and average number of lethal accidents per week per borough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Two </a:t>
            </a:r>
            <a:r>
              <a:rPr lang="it-IT" dirty="0" err="1"/>
              <a:t>different</a:t>
            </a:r>
            <a:r>
              <a:rPr lang="it-IT" dirty="0"/>
              <a:t> support classes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associates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borough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accidents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firstly</a:t>
            </a:r>
            <a:r>
              <a:rPr lang="it-IT" dirty="0"/>
              <a:t>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database to the </a:t>
            </a:r>
            <a:r>
              <a:rPr lang="it-IT" dirty="0" err="1"/>
              <a:t>tuple</a:t>
            </a:r>
            <a:r>
              <a:rPr lang="it-IT" dirty="0"/>
              <a:t> &lt;borough name, support class 3a&gt;, so to </a:t>
            </a:r>
            <a:r>
              <a:rPr lang="it-IT" dirty="0" err="1"/>
              <a:t>have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the name of the borough and the index of the week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 and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lethal</a:t>
            </a:r>
            <a:r>
              <a:rPr lang="it-IT" dirty="0"/>
              <a:t> </a:t>
            </a:r>
            <a:r>
              <a:rPr lang="it-IT" dirty="0" err="1"/>
              <a:t>accidents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create the combine-by-key </a:t>
            </a:r>
            <a:r>
              <a:rPr lang="it-IT" dirty="0" err="1"/>
              <a:t>functions</a:t>
            </a:r>
            <a:r>
              <a:rPr lang="it-IT" dirty="0"/>
              <a:t> to </a:t>
            </a:r>
            <a:r>
              <a:rPr lang="it-IT" dirty="0" err="1"/>
              <a:t>map</a:t>
            </a:r>
            <a:r>
              <a:rPr lang="it-IT" dirty="0"/>
              <a:t> and group the </a:t>
            </a:r>
            <a:r>
              <a:rPr lang="it-IT" dirty="0" err="1"/>
              <a:t>instances</a:t>
            </a:r>
            <a:r>
              <a:rPr lang="it-IT" dirty="0"/>
              <a:t> of «support class 3a» to </a:t>
            </a:r>
            <a:r>
              <a:rPr lang="it-IT" dirty="0" err="1"/>
              <a:t>another</a:t>
            </a:r>
            <a:r>
              <a:rPr lang="it-IT" dirty="0"/>
              <a:t> «support class 3b» </a:t>
            </a:r>
            <a:r>
              <a:rPr lang="it-IT" dirty="0" err="1"/>
              <a:t>indicating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borough for </a:t>
            </a:r>
            <a:r>
              <a:rPr lang="it-IT" dirty="0" err="1"/>
              <a:t>each</a:t>
            </a:r>
            <a:r>
              <a:rPr lang="it-IT" dirty="0"/>
              <a:t> week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lethal</a:t>
            </a:r>
            <a:r>
              <a:rPr lang="it-IT" dirty="0"/>
              <a:t> </a:t>
            </a:r>
            <a:r>
              <a:rPr lang="it-IT" dirty="0" err="1"/>
              <a:t>accidents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part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in </a:t>
            </a:r>
            <a:r>
              <a:rPr lang="it-IT" dirty="0" err="1"/>
              <a:t>parallel</a:t>
            </a:r>
            <a:r>
              <a:rPr lang="it-IT" dirty="0"/>
              <a:t> by </a:t>
            </a:r>
            <a:r>
              <a:rPr lang="it-IT" dirty="0" err="1"/>
              <a:t>different</a:t>
            </a:r>
            <a:r>
              <a:rPr lang="it-IT" dirty="0"/>
              <a:t> workers on </a:t>
            </a:r>
            <a:r>
              <a:rPr lang="it-IT" dirty="0" err="1"/>
              <a:t>different</a:t>
            </a:r>
            <a:r>
              <a:rPr lang="it-IT" dirty="0"/>
              <a:t> part of database,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combined</a:t>
            </a:r>
            <a:r>
              <a:rPr lang="it-IT" dirty="0"/>
              <a:t> </a:t>
            </a:r>
            <a:r>
              <a:rPr lang="it-IT" dirty="0" err="1"/>
              <a:t>together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result</a:t>
            </a:r>
            <a:r>
              <a:rPr lang="it-IT" dirty="0"/>
              <a:t> of the query</a:t>
            </a:r>
          </a:p>
        </p:txBody>
      </p:sp>
    </p:spTree>
    <p:extLst>
      <p:ext uri="{BB962C8B-B14F-4D97-AF65-F5344CB8AC3E}">
        <p14:creationId xmlns:p14="http://schemas.microsoft.com/office/powerpoint/2010/main" val="1914589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Spark project: </a:t>
            </a:r>
            <a:r>
              <a:rPr lang="it-IT" dirty="0" err="1"/>
              <a:t>Benchmarks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benchmarks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on a cloud cluster with AWS Educate, on machines with 4 cores and 16 GB of RAM limited to </a:t>
            </a:r>
            <a:r>
              <a:rPr lang="it-IT" dirty="0" err="1"/>
              <a:t>around</a:t>
            </a:r>
            <a:r>
              <a:rPr lang="it-IT" dirty="0"/>
              <a:t> 10 GB per </a:t>
            </a:r>
            <a:r>
              <a:rPr lang="it-IT" dirty="0" err="1"/>
              <a:t>executor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First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tested</a:t>
            </a:r>
            <a:r>
              <a:rPr lang="it-IT" dirty="0"/>
              <a:t> </a:t>
            </a:r>
            <a:r>
              <a:rPr lang="it-IT" dirty="0" err="1"/>
              <a:t>tiny</a:t>
            </a:r>
            <a:r>
              <a:rPr lang="it-IT" dirty="0"/>
              <a:t> </a:t>
            </a:r>
            <a:r>
              <a:rPr lang="it-IT" dirty="0" err="1"/>
              <a:t>executor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 vs </a:t>
            </a:r>
            <a:r>
              <a:rPr lang="it-IT" dirty="0" err="1"/>
              <a:t>fat</a:t>
            </a:r>
            <a:r>
              <a:rPr lang="it-IT" dirty="0"/>
              <a:t> </a:t>
            </a:r>
            <a:r>
              <a:rPr lang="it-IT" dirty="0" err="1"/>
              <a:t>executor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r>
              <a:rPr lang="it-IT" dirty="0"/>
              <a:t> are </a:t>
            </a:r>
            <a:r>
              <a:rPr lang="it-IT" dirty="0" err="1"/>
              <a:t>two</a:t>
            </a:r>
            <a:r>
              <a:rPr lang="it-IT" dirty="0"/>
              <a:t> «</a:t>
            </a:r>
            <a:r>
              <a:rPr lang="it-IT" dirty="0" err="1"/>
              <a:t>edge</a:t>
            </a:r>
            <a:r>
              <a:rPr lang="it-IT" dirty="0"/>
              <a:t> case» </a:t>
            </a:r>
            <a:r>
              <a:rPr lang="it-IT" dirty="0" err="1"/>
              <a:t>configurations</a:t>
            </a:r>
            <a:r>
              <a:rPr lang="it-IT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Tiny</a:t>
            </a:r>
            <a:r>
              <a:rPr lang="it-IT" dirty="0"/>
              <a:t>: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one core per </a:t>
            </a:r>
            <a:r>
              <a:rPr lang="it-IT" dirty="0" err="1"/>
              <a:t>executor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to </a:t>
            </a:r>
            <a:r>
              <a:rPr lang="it-IT" dirty="0" err="1"/>
              <a:t>completely</a:t>
            </a:r>
            <a:r>
              <a:rPr lang="it-IT" dirty="0"/>
              <a:t> exploits </a:t>
            </a:r>
            <a:r>
              <a:rPr lang="it-IT" dirty="0" err="1"/>
              <a:t>correctly</a:t>
            </a:r>
            <a:r>
              <a:rPr lang="it-IT" dirty="0"/>
              <a:t> the </a:t>
            </a:r>
            <a:r>
              <a:rPr lang="it-IT" dirty="0" err="1"/>
              <a:t>parallelism</a:t>
            </a:r>
            <a:r>
              <a:rPr lang="it-IT" dirty="0"/>
              <a:t> due to the overhead </a:t>
            </a:r>
            <a:r>
              <a:rPr lang="it-IT" dirty="0" err="1"/>
              <a:t>caused</a:t>
            </a:r>
            <a:r>
              <a:rPr lang="it-IT" dirty="0"/>
              <a:t> by the </a:t>
            </a:r>
            <a:r>
              <a:rPr lang="it-IT" dirty="0" err="1"/>
              <a:t>communication</a:t>
            </a:r>
            <a:r>
              <a:rPr lang="it-IT" dirty="0"/>
              <a:t> of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executors</a:t>
            </a:r>
            <a:r>
              <a:rPr lang="it-IT" dirty="0"/>
              <a:t> and the JVM management; a pro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throughput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higher</a:t>
            </a:r>
            <a:r>
              <a:rPr lang="it-IT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Fat</a:t>
            </a:r>
            <a:r>
              <a:rPr lang="it-IT" dirty="0"/>
              <a:t>: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just one </a:t>
            </a:r>
            <a:r>
              <a:rPr lang="it-IT" dirty="0" err="1"/>
              <a:t>executor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cores </a:t>
            </a:r>
            <a:r>
              <a:rPr lang="it-IT" dirty="0" err="1"/>
              <a:t>provided</a:t>
            </a:r>
            <a:r>
              <a:rPr lang="it-IT" dirty="0"/>
              <a:t>,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edge</a:t>
            </a:r>
            <a:r>
              <a:rPr lang="it-IT" dirty="0"/>
              <a:t> case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the best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leave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resource</a:t>
            </a:r>
            <a:r>
              <a:rPr lang="it-IT" dirty="0"/>
              <a:t> for the Spark framework overhead and throughput </a:t>
            </a:r>
            <a:r>
              <a:rPr lang="it-IT" dirty="0" err="1"/>
              <a:t>goes</a:t>
            </a:r>
            <a:r>
              <a:rPr lang="it-IT" dirty="0"/>
              <a:t> down </a:t>
            </a:r>
            <a:r>
              <a:rPr lang="it-IT" dirty="0" err="1"/>
              <a:t>drastically</a:t>
            </a:r>
            <a:r>
              <a:rPr lang="it-IT" dirty="0"/>
              <a:t>; a pro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 good </a:t>
            </a:r>
            <a:r>
              <a:rPr lang="it-IT" dirty="0" err="1"/>
              <a:t>parallelism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achieved</a:t>
            </a:r>
            <a:r>
              <a:rPr lang="it-IT" dirty="0"/>
              <a:t> and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low </a:t>
            </a:r>
            <a:r>
              <a:rPr lang="it-IT" dirty="0" err="1"/>
              <a:t>communication</a:t>
            </a:r>
            <a:r>
              <a:rPr lang="it-IT" dirty="0"/>
              <a:t> overhead </a:t>
            </a:r>
          </a:p>
        </p:txBody>
      </p:sp>
    </p:spTree>
    <p:extLst>
      <p:ext uri="{BB962C8B-B14F-4D97-AF65-F5344CB8AC3E}">
        <p14:creationId xmlns:p14="http://schemas.microsoft.com/office/powerpoint/2010/main" val="1149518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Spark project: </a:t>
            </a:r>
            <a:r>
              <a:rPr lang="it-IT" dirty="0" err="1"/>
              <a:t>Benchmarks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To </a:t>
            </a:r>
            <a:r>
              <a:rPr lang="it-IT" dirty="0" err="1"/>
              <a:t>achieve</a:t>
            </a:r>
            <a:r>
              <a:rPr lang="it-IT" dirty="0"/>
              <a:t> best of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a </a:t>
            </a:r>
            <a:r>
              <a:rPr lang="it-IT" dirty="0" err="1"/>
              <a:t>balanced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to exploit </a:t>
            </a:r>
            <a:r>
              <a:rPr lang="it-IT" dirty="0" err="1"/>
              <a:t>parallelism</a:t>
            </a:r>
            <a:r>
              <a:rPr lang="it-IT" dirty="0"/>
              <a:t> of </a:t>
            </a:r>
            <a:r>
              <a:rPr lang="it-IT" dirty="0" err="1"/>
              <a:t>fat</a:t>
            </a:r>
            <a:r>
              <a:rPr lang="it-IT" dirty="0"/>
              <a:t> </a:t>
            </a:r>
            <a:r>
              <a:rPr lang="it-IT" dirty="0" err="1"/>
              <a:t>executors</a:t>
            </a:r>
            <a:r>
              <a:rPr lang="it-IT" dirty="0"/>
              <a:t> and throughput of </a:t>
            </a:r>
            <a:r>
              <a:rPr lang="it-IT" dirty="0" err="1"/>
              <a:t>tiny</a:t>
            </a:r>
            <a:r>
              <a:rPr lang="it-IT" dirty="0"/>
              <a:t> </a:t>
            </a:r>
            <a:r>
              <a:rPr lang="it-IT" dirty="0" err="1"/>
              <a:t>executors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AD882A4-C76C-43BE-9AF1-355B98D7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19" y="3176833"/>
            <a:ext cx="4129547" cy="225506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B0E3514-D946-42D0-AE27-14DA3606C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069" y="3176833"/>
            <a:ext cx="4129547" cy="225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75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Spark project: </a:t>
            </a:r>
            <a:r>
              <a:rPr lang="it-IT" dirty="0" err="1"/>
              <a:t>Benchmarks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Said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tested</a:t>
            </a:r>
            <a:r>
              <a:rPr lang="it-IT" dirty="0"/>
              <a:t> on the database </a:t>
            </a:r>
            <a:r>
              <a:rPr lang="it-IT" dirty="0" err="1"/>
              <a:t>provided</a:t>
            </a:r>
            <a:r>
              <a:rPr lang="it-IT" dirty="0"/>
              <a:t> and </a:t>
            </a:r>
            <a:r>
              <a:rPr lang="it-IT" dirty="0" err="1"/>
              <a:t>replicated</a:t>
            </a:r>
            <a:r>
              <a:rPr lang="it-IT" dirty="0"/>
              <a:t> 2, 4, 12 and 24 times,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differently</a:t>
            </a:r>
            <a:r>
              <a:rPr lang="it-IT" dirty="0"/>
              <a:t> from </a:t>
            </a:r>
            <a:r>
              <a:rPr lang="it-IT" dirty="0" err="1"/>
              <a:t>OpenMP</a:t>
            </a:r>
            <a:r>
              <a:rPr lang="it-IT" dirty="0"/>
              <a:t>-MPI, Spark performances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and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large </a:t>
            </a:r>
            <a:r>
              <a:rPr lang="it-IT" dirty="0" err="1"/>
              <a:t>enough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Comparisons</a:t>
            </a:r>
            <a:r>
              <a:rPr lang="it-IT" dirty="0"/>
              <a:t> are </a:t>
            </a:r>
            <a:r>
              <a:rPr lang="it-IT" dirty="0" err="1"/>
              <a:t>done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clusters with </a:t>
            </a:r>
            <a:r>
              <a:rPr lang="it-IT" dirty="0" err="1"/>
              <a:t>increasing</a:t>
            </a:r>
            <a:r>
              <a:rPr lang="it-IT" dirty="0"/>
              <a:t> size of workers, from 2 up to 6. In the following slide, 2, 4 and 6 workers’ </a:t>
            </a:r>
            <a:r>
              <a:rPr lang="it-IT" dirty="0" err="1"/>
              <a:t>executions</a:t>
            </a:r>
            <a:r>
              <a:rPr lang="it-IT" dirty="0"/>
              <a:t> are </a:t>
            </a:r>
            <a:r>
              <a:rPr lang="it-IT" dirty="0" err="1"/>
              <a:t>shown</a:t>
            </a:r>
            <a:r>
              <a:rPr lang="it-IT" dirty="0"/>
              <a:t> with </a:t>
            </a:r>
            <a:r>
              <a:rPr lang="it-IT" dirty="0" err="1"/>
              <a:t>respect</a:t>
            </a:r>
            <a:r>
              <a:rPr lang="it-IT" dirty="0"/>
              <a:t> to the databases sizes </a:t>
            </a:r>
            <a:r>
              <a:rPr lang="it-IT" dirty="0" err="1"/>
              <a:t>said</a:t>
            </a:r>
            <a:r>
              <a:rPr lang="it-IT" dirty="0"/>
              <a:t> </a:t>
            </a:r>
            <a:r>
              <a:rPr lang="it-IT" dirty="0" err="1"/>
              <a:t>previously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5047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Spark project: </a:t>
            </a:r>
            <a:r>
              <a:rPr lang="it-IT" dirty="0" err="1"/>
              <a:t>Benchmarks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9882" y="1558212"/>
            <a:ext cx="8698736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r>
              <a:rPr lang="it-IT" dirty="0"/>
              <a:t>1 master 4 workers			vs		1 master 6 workers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DA39710-E0FE-4E4A-BC16-928AD6FA5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6" t="17191" r="-768"/>
          <a:stretch/>
        </p:blipFill>
        <p:spPr>
          <a:xfrm>
            <a:off x="383076" y="2487650"/>
            <a:ext cx="3891233" cy="9413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BB7AF53-D653-44B6-A403-0D3361EF6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8" t="16148"/>
          <a:stretch/>
        </p:blipFill>
        <p:spPr>
          <a:xfrm>
            <a:off x="4765750" y="2487650"/>
            <a:ext cx="3891234" cy="9413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F511CE9-996E-4258-B374-99AC9C963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8" t="16148"/>
          <a:stretch/>
        </p:blipFill>
        <p:spPr>
          <a:xfrm>
            <a:off x="383074" y="4786599"/>
            <a:ext cx="3891235" cy="94135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E71B957-0C9D-4D64-B737-0EF271E866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98" t="19284"/>
          <a:stretch/>
        </p:blipFill>
        <p:spPr>
          <a:xfrm>
            <a:off x="4765750" y="4829113"/>
            <a:ext cx="3891234" cy="941350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D805150-D58C-4F2F-B05C-229E564640FC}"/>
              </a:ext>
            </a:extLst>
          </p:cNvPr>
          <p:cNvSpPr txBox="1">
            <a:spLocks/>
          </p:cNvSpPr>
          <p:nvPr/>
        </p:nvSpPr>
        <p:spPr>
          <a:xfrm>
            <a:off x="179881" y="1433282"/>
            <a:ext cx="8581043" cy="4503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DB x1</a:t>
            </a:r>
          </a:p>
          <a:p>
            <a:r>
              <a:rPr lang="it-IT" dirty="0"/>
              <a:t>1 master 2 workers			vs		1 master 4 workers</a:t>
            </a:r>
          </a:p>
        </p:txBody>
      </p:sp>
    </p:spTree>
    <p:extLst>
      <p:ext uri="{BB962C8B-B14F-4D97-AF65-F5344CB8AC3E}">
        <p14:creationId xmlns:p14="http://schemas.microsoft.com/office/powerpoint/2010/main" val="285842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Spark project: </a:t>
            </a:r>
            <a:r>
              <a:rPr lang="it-IT" dirty="0" err="1"/>
              <a:t>Benchmarks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9882" y="1558212"/>
            <a:ext cx="8698736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r>
              <a:rPr lang="it-IT" dirty="0"/>
              <a:t>1 master 4 workers			vs		1 master 6 workers</a:t>
            </a:r>
          </a:p>
          <a:p>
            <a:endParaRPr lang="it-IT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D805150-D58C-4F2F-B05C-229E564640FC}"/>
              </a:ext>
            </a:extLst>
          </p:cNvPr>
          <p:cNvSpPr txBox="1">
            <a:spLocks/>
          </p:cNvSpPr>
          <p:nvPr/>
        </p:nvSpPr>
        <p:spPr>
          <a:xfrm>
            <a:off x="179881" y="1433282"/>
            <a:ext cx="8581043" cy="4503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DB x4</a:t>
            </a:r>
          </a:p>
          <a:p>
            <a:r>
              <a:rPr lang="it-IT" dirty="0"/>
              <a:t>1 master 2 workers			vs		1 master 4 workers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28AB634-5C23-4691-94A3-C353E6C88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15" y="2531654"/>
            <a:ext cx="4234114" cy="102252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E3D6A27-1939-435A-B91B-A378FD806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635" y="2459210"/>
            <a:ext cx="4443365" cy="116741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AD332AA-0DC5-4F36-9D5A-DCCDBD537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39" y="4590415"/>
            <a:ext cx="4443365" cy="116741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7FB30D2-E000-42EA-B5F2-07638BE66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635" y="4581848"/>
            <a:ext cx="4443365" cy="1184546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FFD2B064-74D9-41C0-B455-D4D15F743632}"/>
              </a:ext>
            </a:extLst>
          </p:cNvPr>
          <p:cNvSpPr/>
          <p:nvPr/>
        </p:nvSpPr>
        <p:spPr>
          <a:xfrm>
            <a:off x="383076" y="2773017"/>
            <a:ext cx="3980202" cy="2683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85D9C3CC-EFFA-4A43-A960-37B5C2B62100}"/>
              </a:ext>
            </a:extLst>
          </p:cNvPr>
          <p:cNvSpPr/>
          <p:nvPr/>
        </p:nvSpPr>
        <p:spPr>
          <a:xfrm>
            <a:off x="4700635" y="2768738"/>
            <a:ext cx="4234114" cy="2683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C328728C-17F3-41C9-98E0-4622F56BE29D}"/>
              </a:ext>
            </a:extLst>
          </p:cNvPr>
          <p:cNvSpPr/>
          <p:nvPr/>
        </p:nvSpPr>
        <p:spPr>
          <a:xfrm>
            <a:off x="374115" y="3314699"/>
            <a:ext cx="3154276" cy="2593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04AED47B-9F19-456B-B53D-1635928BFFB6}"/>
              </a:ext>
            </a:extLst>
          </p:cNvPr>
          <p:cNvSpPr/>
          <p:nvPr/>
        </p:nvSpPr>
        <p:spPr>
          <a:xfrm>
            <a:off x="4700635" y="3357326"/>
            <a:ext cx="3154276" cy="2593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1050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Spark project: </a:t>
            </a:r>
            <a:r>
              <a:rPr lang="it-IT" dirty="0" err="1"/>
              <a:t>Benchmarks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9882" y="1558212"/>
            <a:ext cx="8698736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r>
              <a:rPr lang="it-IT" dirty="0"/>
              <a:t>1 master 4 workers			vs		1 master 6 workers</a:t>
            </a:r>
          </a:p>
          <a:p>
            <a:endParaRPr lang="it-IT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D805150-D58C-4F2F-B05C-229E564640FC}"/>
              </a:ext>
            </a:extLst>
          </p:cNvPr>
          <p:cNvSpPr txBox="1">
            <a:spLocks/>
          </p:cNvSpPr>
          <p:nvPr/>
        </p:nvSpPr>
        <p:spPr>
          <a:xfrm>
            <a:off x="179881" y="1433282"/>
            <a:ext cx="8581043" cy="4503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DB x12</a:t>
            </a:r>
          </a:p>
          <a:p>
            <a:r>
              <a:rPr lang="it-IT" dirty="0"/>
              <a:t>1 master 2 workers			vs		1 master 4 workers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892CCDF-FDBE-4679-AF47-9F008AB4F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82" y="2511753"/>
            <a:ext cx="4214878" cy="106232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9CF187C-E77F-4EDD-8780-AD6D0AA0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67" y="2511753"/>
            <a:ext cx="4398924" cy="112038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DDBFDD0-DB10-4C4A-8519-13BF209E6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97" y="4581848"/>
            <a:ext cx="4398924" cy="112038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4E8BAAE-8E94-4D66-9970-CAF487F55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636" y="4581848"/>
            <a:ext cx="4398924" cy="1137207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EFC5C37A-19AA-43B1-BE09-5A995D624FC7}"/>
              </a:ext>
            </a:extLst>
          </p:cNvPr>
          <p:cNvSpPr/>
          <p:nvPr/>
        </p:nvSpPr>
        <p:spPr>
          <a:xfrm>
            <a:off x="179882" y="2783559"/>
            <a:ext cx="4214878" cy="8485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BF413A6D-6F75-40A3-A191-0A6CB40AF2E6}"/>
              </a:ext>
            </a:extLst>
          </p:cNvPr>
          <p:cNvSpPr/>
          <p:nvPr/>
        </p:nvSpPr>
        <p:spPr>
          <a:xfrm>
            <a:off x="4700636" y="2791225"/>
            <a:ext cx="4214878" cy="8485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7134F2CE-6B31-421A-8531-DD2D53934FB5}"/>
              </a:ext>
            </a:extLst>
          </p:cNvPr>
          <p:cNvSpPr/>
          <p:nvPr/>
        </p:nvSpPr>
        <p:spPr>
          <a:xfrm>
            <a:off x="228487" y="4875499"/>
            <a:ext cx="4214878" cy="8485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F87C5F11-8A8B-4868-AA88-D9E14619AF66}"/>
              </a:ext>
            </a:extLst>
          </p:cNvPr>
          <p:cNvSpPr/>
          <p:nvPr/>
        </p:nvSpPr>
        <p:spPr>
          <a:xfrm>
            <a:off x="4694198" y="4875499"/>
            <a:ext cx="4214878" cy="8485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052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Setup and reading </a:t>
            </a:r>
            <a:r>
              <a:rPr lang="it-IT" dirty="0" err="1"/>
              <a:t>operations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Global MPI data </a:t>
            </a:r>
            <a:r>
              <a:rPr lang="it-IT" dirty="0" err="1"/>
              <a:t>structures</a:t>
            </a:r>
            <a:r>
              <a:rPr lang="it-IT" dirty="0"/>
              <a:t> setup and MPI-</a:t>
            </a:r>
            <a:r>
              <a:rPr lang="it-IT" dirty="0" err="1"/>
              <a:t>Datatype</a:t>
            </a:r>
            <a:r>
              <a:rPr lang="it-IT" dirty="0"/>
              <a:t> </a:t>
            </a:r>
            <a:r>
              <a:rPr lang="it-IT" dirty="0" err="1"/>
              <a:t>definitions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threads</a:t>
            </a:r>
            <a:r>
              <a:rPr lang="it-IT" dirty="0"/>
              <a:t> setup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command</a:t>
            </a:r>
            <a:r>
              <a:rPr lang="it-IT" dirty="0"/>
              <a:t>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Database </a:t>
            </a:r>
            <a:r>
              <a:rPr lang="it-IT" dirty="0" err="1"/>
              <a:t>divided</a:t>
            </a:r>
            <a:r>
              <a:rPr lang="it-IT" dirty="0"/>
              <a:t> </a:t>
            </a:r>
            <a:r>
              <a:rPr lang="it-IT" dirty="0" err="1"/>
              <a:t>equally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 for reading: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part of the file to </a:t>
            </a:r>
            <a:r>
              <a:rPr lang="it-IT" dirty="0" err="1"/>
              <a:t>read</a:t>
            </a: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</a:t>
            </a:r>
            <a:r>
              <a:rPr lang="it-IT" dirty="0" err="1"/>
              <a:t>threads</a:t>
            </a:r>
            <a:r>
              <a:rPr lang="it-IT" dirty="0"/>
              <a:t> to </a:t>
            </a:r>
            <a:r>
              <a:rPr lang="it-IT" dirty="0" err="1"/>
              <a:t>parallelize</a:t>
            </a:r>
            <a:r>
              <a:rPr lang="it-IT" dirty="0"/>
              <a:t> the processing of the </a:t>
            </a:r>
            <a:r>
              <a:rPr lang="it-IT" dirty="0" err="1"/>
              <a:t>tuples</a:t>
            </a:r>
            <a:r>
              <a:rPr lang="it-IT" dirty="0"/>
              <a:t> of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section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Exchange of </a:t>
            </a:r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preliminary</a:t>
            </a:r>
            <a:r>
              <a:rPr lang="it-IT" dirty="0"/>
              <a:t> information for queries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processes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4403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Spark project: </a:t>
            </a:r>
            <a:r>
              <a:rPr lang="it-IT" dirty="0" err="1"/>
              <a:t>Benchmarks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9882" y="1558212"/>
            <a:ext cx="8698736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r>
              <a:rPr lang="it-IT" dirty="0"/>
              <a:t>1 master 4 workers			vs		1 master 6 workers</a:t>
            </a:r>
          </a:p>
          <a:p>
            <a:endParaRPr lang="it-IT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D805150-D58C-4F2F-B05C-229E564640FC}"/>
              </a:ext>
            </a:extLst>
          </p:cNvPr>
          <p:cNvSpPr txBox="1">
            <a:spLocks/>
          </p:cNvSpPr>
          <p:nvPr/>
        </p:nvSpPr>
        <p:spPr>
          <a:xfrm>
            <a:off x="179881" y="1433282"/>
            <a:ext cx="8581043" cy="4503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DB x24</a:t>
            </a:r>
          </a:p>
          <a:p>
            <a:r>
              <a:rPr lang="it-IT" dirty="0"/>
              <a:t>1 master 2 workers			vs		1 master 4 workers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DB55EB-3423-4237-95BF-5D6CD7271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18" y="2523998"/>
            <a:ext cx="4398924" cy="109589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E247DB2-5CE8-4D30-8A02-46984575D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34" y="2523998"/>
            <a:ext cx="4393853" cy="109589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840BC8F-C6D5-4306-A6C5-A3B48382E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87" y="4623164"/>
            <a:ext cx="4393853" cy="109589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37BFB61-68DE-497B-8809-229EEA2B8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881" y="4585675"/>
            <a:ext cx="4530119" cy="1168377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CB956CF0-3EA2-4FA2-87DC-1C7A7A50F500}"/>
              </a:ext>
            </a:extLst>
          </p:cNvPr>
          <p:cNvSpPr/>
          <p:nvPr/>
        </p:nvSpPr>
        <p:spPr>
          <a:xfrm>
            <a:off x="174274" y="2791225"/>
            <a:ext cx="4214878" cy="8485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F6E6687-CB98-4DE0-8076-5DEC7CFC834F}"/>
              </a:ext>
            </a:extLst>
          </p:cNvPr>
          <p:cNvSpPr/>
          <p:nvPr/>
        </p:nvSpPr>
        <p:spPr>
          <a:xfrm>
            <a:off x="4572000" y="4890052"/>
            <a:ext cx="4247771" cy="8441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143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dirty="0" err="1"/>
              <a:t>Comparison</a:t>
            </a:r>
            <a:r>
              <a:rPr lang="it-IT" sz="2000" dirty="0"/>
              <a:t>: Spark – </a:t>
            </a:r>
            <a:r>
              <a:rPr lang="it-IT" sz="2000" dirty="0" err="1"/>
              <a:t>openMP</a:t>
            </a:r>
            <a:r>
              <a:rPr lang="it-IT" sz="2000" dirty="0"/>
              <a:t>/MPI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Both</a:t>
            </a:r>
            <a:r>
              <a:rPr lang="it-IT" dirty="0"/>
              <a:t> Spark and </a:t>
            </a:r>
            <a:r>
              <a:rPr lang="it-IT" dirty="0" err="1"/>
              <a:t>OpenMP</a:t>
            </a:r>
            <a:r>
              <a:rPr lang="it-IT" dirty="0"/>
              <a:t>/MPI are </a:t>
            </a:r>
            <a:r>
              <a:rPr lang="it-IT" dirty="0" err="1"/>
              <a:t>popular</a:t>
            </a:r>
            <a:r>
              <a:rPr lang="it-IT" dirty="0"/>
              <a:t> frameworks </a:t>
            </a:r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parallel</a:t>
            </a:r>
            <a:r>
              <a:rPr lang="it-IT" dirty="0"/>
              <a:t> computing in the big data scenario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Comparing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of the </a:t>
            </a:r>
            <a:r>
              <a:rPr lang="it-IT" dirty="0" err="1"/>
              <a:t>benchmarks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solve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with the </a:t>
            </a:r>
            <a:r>
              <a:rPr lang="it-IT" dirty="0" err="1"/>
              <a:t>two</a:t>
            </a:r>
            <a:r>
              <a:rPr lang="it-IT" dirty="0"/>
              <a:t> frameworks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dirty="0"/>
              <a:t>Spark has an </a:t>
            </a:r>
            <a:r>
              <a:rPr lang="it-IT" dirty="0" err="1"/>
              <a:t>higher</a:t>
            </a:r>
            <a:r>
              <a:rPr lang="it-IT" dirty="0"/>
              <a:t> setup overhead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OpenMP</a:t>
            </a:r>
            <a:r>
              <a:rPr lang="it-IT" dirty="0"/>
              <a:t>/MPI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dirty="0"/>
              <a:t>Spark shows more </a:t>
            </a:r>
            <a:r>
              <a:rPr lang="it-IT" dirty="0" err="1"/>
              <a:t>relevant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dimension</a:t>
            </a:r>
            <a:r>
              <a:rPr lang="it-IT" dirty="0"/>
              <a:t> of </a:t>
            </a:r>
            <a:r>
              <a:rPr lang="it-IT" dirty="0" err="1"/>
              <a:t>processed</a:t>
            </a:r>
            <a:r>
              <a:rPr lang="it-IT" dirty="0"/>
              <a:t> data </a:t>
            </a:r>
            <a:r>
              <a:rPr lang="it-IT" dirty="0" err="1"/>
              <a:t>increases</a:t>
            </a:r>
            <a:endParaRPr lang="it-IT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dirty="0" err="1"/>
              <a:t>OpenMP</a:t>
            </a:r>
            <a:r>
              <a:rPr lang="it-IT" dirty="0"/>
              <a:t>/MPI yields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compared</a:t>
            </a:r>
            <a:r>
              <a:rPr lang="it-IT" dirty="0"/>
              <a:t> to Spark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1085850" lvl="1" indent="-342900">
              <a:buFont typeface="Wingdings" panose="05000000000000000000" pitchFamily="2" charset="2"/>
              <a:buChar char="§"/>
            </a:pPr>
            <a:endParaRPr lang="it-IT" dirty="0"/>
          </a:p>
          <a:p>
            <a:pPr marL="1085850" lvl="1" indent="-342900">
              <a:buFont typeface="Wingdings" panose="05000000000000000000" pitchFamily="2" charset="2"/>
              <a:buChar char="ü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9628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REST project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Image server in </a:t>
            </a:r>
            <a:r>
              <a:rPr lang="it-IT" sz="1800" dirty="0" err="1"/>
              <a:t>which</a:t>
            </a:r>
            <a:r>
              <a:rPr lang="it-IT" sz="1800" dirty="0"/>
              <a:t> users can </a:t>
            </a:r>
            <a:r>
              <a:rPr lang="it-IT" sz="1800" dirty="0" err="1"/>
              <a:t>register</a:t>
            </a:r>
            <a:r>
              <a:rPr lang="it-IT" sz="1800" dirty="0"/>
              <a:t>/log in and upload </a:t>
            </a:r>
            <a:r>
              <a:rPr lang="it-IT" sz="1800" dirty="0" err="1"/>
              <a:t>their</a:t>
            </a:r>
            <a:r>
              <a:rPr lang="it-IT" sz="1800" dirty="0"/>
              <a:t> images. </a:t>
            </a:r>
            <a:r>
              <a:rPr lang="it-IT" sz="1800" dirty="0" err="1"/>
              <a:t>All</a:t>
            </a:r>
            <a:r>
              <a:rPr lang="it-IT" sz="1800" dirty="0"/>
              <a:t> users can </a:t>
            </a:r>
            <a:r>
              <a:rPr lang="it-IT" sz="1800" dirty="0" err="1"/>
              <a:t>see</a:t>
            </a:r>
            <a:r>
              <a:rPr lang="it-IT" sz="1800" dirty="0"/>
              <a:t> the images of </a:t>
            </a:r>
            <a:r>
              <a:rPr lang="it-IT" sz="1800" dirty="0" err="1"/>
              <a:t>all</a:t>
            </a:r>
            <a:r>
              <a:rPr lang="it-IT" sz="1800" dirty="0"/>
              <a:t> </a:t>
            </a:r>
            <a:r>
              <a:rPr lang="it-IT" sz="1800" dirty="0" err="1"/>
              <a:t>others</a:t>
            </a:r>
            <a:r>
              <a:rPr lang="it-IT" sz="1800" dirty="0"/>
              <a:t> users,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they</a:t>
            </a:r>
            <a:r>
              <a:rPr lang="it-IT" sz="1800" dirty="0"/>
              <a:t> </a:t>
            </a:r>
            <a:r>
              <a:rPr lang="it-IT" sz="1800" dirty="0" err="1"/>
              <a:t>have</a:t>
            </a:r>
            <a:r>
              <a:rPr lang="it-IT" sz="1800" dirty="0"/>
              <a:t> to be </a:t>
            </a:r>
            <a:r>
              <a:rPr lang="it-IT" sz="1800" dirty="0" err="1"/>
              <a:t>logged</a:t>
            </a:r>
            <a:r>
              <a:rPr lang="it-IT" sz="1800" dirty="0"/>
              <a:t> in. The system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provided</a:t>
            </a:r>
            <a:r>
              <a:rPr lang="it-IT" sz="1800" dirty="0"/>
              <a:t> </a:t>
            </a:r>
            <a:r>
              <a:rPr lang="it-IT" sz="1800" dirty="0" err="1"/>
              <a:t>through</a:t>
            </a:r>
            <a:r>
              <a:rPr lang="it-IT" sz="1800" dirty="0"/>
              <a:t> a REST-api with HATEOAS (</a:t>
            </a:r>
            <a:r>
              <a:rPr lang="it-IT" sz="1800" dirty="0" err="1"/>
              <a:t>Hypermedia</a:t>
            </a:r>
            <a:r>
              <a:rPr lang="it-IT" sz="1800" dirty="0"/>
              <a:t> </a:t>
            </a:r>
            <a:r>
              <a:rPr lang="it-IT" sz="1800" dirty="0" err="1"/>
              <a:t>As</a:t>
            </a:r>
            <a:r>
              <a:rPr lang="it-IT" sz="1800" dirty="0"/>
              <a:t> The Engine Of Application State)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Developed</a:t>
            </a:r>
            <a:r>
              <a:rPr lang="it-IT" sz="1800" dirty="0"/>
              <a:t> </a:t>
            </a:r>
            <a:r>
              <a:rPr lang="it-IT" sz="1800" dirty="0" err="1"/>
              <a:t>using</a:t>
            </a:r>
            <a:r>
              <a:rPr lang="it-IT" sz="1800" dirty="0"/>
              <a:t> Spring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Based</a:t>
            </a:r>
            <a:r>
              <a:rPr lang="it-IT" sz="1800" dirty="0"/>
              <a:t> on model-</a:t>
            </a:r>
            <a:r>
              <a:rPr lang="it-IT" sz="1800" dirty="0" err="1"/>
              <a:t>view</a:t>
            </a:r>
            <a:r>
              <a:rPr lang="it-IT" sz="1800" dirty="0"/>
              <a:t>-controller </a:t>
            </a:r>
            <a:r>
              <a:rPr lang="it-IT" sz="1800" dirty="0" err="1"/>
              <a:t>paradigm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Deployed</a:t>
            </a:r>
            <a:r>
              <a:rPr lang="it-IT" sz="1800" dirty="0"/>
              <a:t> on </a:t>
            </a:r>
            <a:r>
              <a:rPr lang="it-IT" sz="1800" dirty="0" err="1"/>
              <a:t>Heroku</a:t>
            </a:r>
            <a:r>
              <a:rPr lang="it-IT" sz="1800" dirty="0"/>
              <a:t> </a:t>
            </a:r>
            <a:r>
              <a:rPr lang="it-IT" sz="1800" dirty="0" err="1"/>
              <a:t>platform</a:t>
            </a:r>
            <a:r>
              <a:rPr lang="it-IT" sz="1800" dirty="0"/>
              <a:t> </a:t>
            </a:r>
            <a:r>
              <a:rPr lang="it-IT" sz="1800" dirty="0" err="1"/>
              <a:t>using</a:t>
            </a:r>
            <a:r>
              <a:rPr lang="it-IT" sz="1800" dirty="0"/>
              <a:t> </a:t>
            </a:r>
            <a:r>
              <a:rPr lang="it-IT" sz="1800" dirty="0" err="1"/>
              <a:t>PostgreSQL</a:t>
            </a:r>
            <a:r>
              <a:rPr lang="it-IT" sz="1800" dirty="0"/>
              <a:t>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«</a:t>
            </a:r>
            <a:r>
              <a:rPr lang="it-IT" sz="1800" dirty="0" err="1"/>
              <a:t>Proof</a:t>
            </a:r>
            <a:r>
              <a:rPr lang="it-IT" sz="1800" dirty="0"/>
              <a:t> of concept» OAuth2.0 </a:t>
            </a:r>
            <a:r>
              <a:rPr lang="it-IT" sz="1800" dirty="0" err="1"/>
              <a:t>development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5341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REST project - Model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Model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simply</a:t>
            </a:r>
            <a:r>
              <a:rPr lang="it-IT" sz="1800" dirty="0"/>
              <a:t> </a:t>
            </a:r>
            <a:r>
              <a:rPr lang="it-IT" sz="1800" dirty="0" err="1"/>
              <a:t>composed</a:t>
            </a:r>
            <a:r>
              <a:rPr lang="it-IT" sz="1800" dirty="0"/>
              <a:t> of «User» class and «Image» class. «Link» class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created</a:t>
            </a:r>
            <a:r>
              <a:rPr lang="it-IT" sz="1800" dirty="0"/>
              <a:t> to support and </a:t>
            </a:r>
            <a:r>
              <a:rPr lang="it-IT" sz="1800" dirty="0" err="1"/>
              <a:t>develop</a:t>
            </a:r>
            <a:r>
              <a:rPr lang="it-IT" sz="1800" dirty="0"/>
              <a:t> HATEOAS. </a:t>
            </a:r>
            <a:r>
              <a:rPr lang="it-IT" sz="1800" dirty="0" err="1"/>
              <a:t>Finally</a:t>
            </a:r>
            <a:r>
              <a:rPr lang="it-IT" sz="1800" dirty="0"/>
              <a:t> a «Database» to </a:t>
            </a:r>
            <a:r>
              <a:rPr lang="it-IT" sz="1800" dirty="0" err="1"/>
              <a:t>manage</a:t>
            </a:r>
            <a:r>
              <a:rPr lang="it-IT" sz="1800" dirty="0"/>
              <a:t> connection with </a:t>
            </a:r>
            <a:r>
              <a:rPr lang="it-IT" sz="1800" dirty="0" err="1"/>
              <a:t>PostgreSQL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«User» class </a:t>
            </a:r>
            <a:r>
              <a:rPr lang="it-IT" sz="1800" dirty="0" err="1"/>
              <a:t>contains</a:t>
            </a:r>
            <a:r>
              <a:rPr lang="it-IT" sz="1800" dirty="0"/>
              <a:t> a </a:t>
            </a:r>
            <a:r>
              <a:rPr lang="it-IT" sz="1800" dirty="0" err="1"/>
              <a:t>unique</a:t>
            </a:r>
            <a:r>
              <a:rPr lang="it-IT" sz="1800" dirty="0"/>
              <a:t> </a:t>
            </a:r>
            <a:r>
              <a:rPr lang="it-IT" sz="1800" dirty="0" err="1"/>
              <a:t>identifier</a:t>
            </a:r>
            <a:r>
              <a:rPr lang="it-IT" sz="1800" dirty="0"/>
              <a:t>, a name, a password, and links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will</a:t>
            </a:r>
            <a:r>
              <a:rPr lang="it-IT" sz="1800" dirty="0"/>
              <a:t> be </a:t>
            </a:r>
            <a:r>
              <a:rPr lang="it-IT" sz="1800" dirty="0" err="1"/>
              <a:t>used</a:t>
            </a:r>
            <a:r>
              <a:rPr lang="it-IT" sz="1800" dirty="0"/>
              <a:t> to navigate </a:t>
            </a:r>
            <a:r>
              <a:rPr lang="it-IT" sz="1800" dirty="0" err="1"/>
              <a:t>through</a:t>
            </a:r>
            <a:r>
              <a:rPr lang="it-IT" sz="1800" dirty="0"/>
              <a:t> the endpoints of the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«Image» class </a:t>
            </a:r>
            <a:r>
              <a:rPr lang="it-IT" sz="1800" dirty="0" err="1"/>
              <a:t>contains</a:t>
            </a:r>
            <a:r>
              <a:rPr lang="it-IT" sz="1800" dirty="0"/>
              <a:t> a </a:t>
            </a:r>
            <a:r>
              <a:rPr lang="it-IT" sz="1800" dirty="0" err="1"/>
              <a:t>unique</a:t>
            </a:r>
            <a:r>
              <a:rPr lang="it-IT" sz="1800" dirty="0"/>
              <a:t> </a:t>
            </a:r>
            <a:r>
              <a:rPr lang="it-IT" sz="1800" dirty="0" err="1"/>
              <a:t>identifier</a:t>
            </a:r>
            <a:r>
              <a:rPr lang="it-IT" sz="1800" dirty="0"/>
              <a:t>, a </a:t>
            </a:r>
            <a:r>
              <a:rPr lang="it-IT" sz="1800" dirty="0" err="1"/>
              <a:t>title</a:t>
            </a:r>
            <a:r>
              <a:rPr lang="it-IT" sz="1800" dirty="0"/>
              <a:t>, </a:t>
            </a:r>
            <a:r>
              <a:rPr lang="it-IT" sz="1800" dirty="0" err="1"/>
              <a:t>its</a:t>
            </a:r>
            <a:r>
              <a:rPr lang="it-IT" sz="1800" dirty="0"/>
              <a:t> </a:t>
            </a:r>
            <a:r>
              <a:rPr lang="it-IT" sz="1800" dirty="0" err="1"/>
              <a:t>dimensions</a:t>
            </a:r>
            <a:r>
              <a:rPr lang="it-IT" sz="1800" dirty="0"/>
              <a:t> and the bytes to </a:t>
            </a:r>
            <a:r>
              <a:rPr lang="it-IT" sz="1800" dirty="0" err="1"/>
              <a:t>save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in the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«Link» class </a:t>
            </a:r>
            <a:r>
              <a:rPr lang="it-IT" sz="1800" dirty="0" err="1"/>
              <a:t>contains</a:t>
            </a:r>
            <a:r>
              <a:rPr lang="it-IT" sz="1800" dirty="0"/>
              <a:t> the </a:t>
            </a:r>
            <a:r>
              <a:rPr lang="it-IT" sz="1800" dirty="0" err="1"/>
              <a:t>url</a:t>
            </a:r>
            <a:r>
              <a:rPr lang="it-IT" sz="1800" dirty="0"/>
              <a:t> of the link and an </a:t>
            </a:r>
            <a:r>
              <a:rPr lang="it-IT" sz="1800" dirty="0" err="1"/>
              <a:t>identifier</a:t>
            </a:r>
            <a:r>
              <a:rPr lang="it-IT" sz="1800" dirty="0"/>
              <a:t>, </a:t>
            </a:r>
            <a:r>
              <a:rPr lang="it-IT" sz="1800" dirty="0" err="1"/>
              <a:t>called</a:t>
            </a:r>
            <a:r>
              <a:rPr lang="it-IT" sz="1800" dirty="0"/>
              <a:t> relation, to </a:t>
            </a:r>
            <a:r>
              <a:rPr lang="it-IT" sz="1800" dirty="0" err="1"/>
              <a:t>immediately</a:t>
            </a:r>
            <a:r>
              <a:rPr lang="it-IT" sz="1800" dirty="0"/>
              <a:t> </a:t>
            </a:r>
            <a:r>
              <a:rPr lang="it-IT" sz="1800" dirty="0" err="1"/>
              <a:t>understand</a:t>
            </a:r>
            <a:r>
              <a:rPr lang="it-IT" sz="1800" dirty="0"/>
              <a:t> </a:t>
            </a:r>
            <a:r>
              <a:rPr lang="it-IT" sz="1800" dirty="0" err="1"/>
              <a:t>what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link </a:t>
            </a:r>
            <a:r>
              <a:rPr lang="it-IT" sz="1800" dirty="0" err="1"/>
              <a:t>refers</a:t>
            </a:r>
            <a:r>
              <a:rPr lang="it-IT" sz="1800" dirty="0"/>
              <a:t>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7473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REST project - Model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 database </a:t>
            </a:r>
            <a:r>
              <a:rPr lang="it-IT" sz="1800" dirty="0" err="1"/>
              <a:t>contains</a:t>
            </a:r>
            <a:r>
              <a:rPr lang="it-IT" sz="1800" dirty="0"/>
              <a:t> 2 </a:t>
            </a:r>
            <a:r>
              <a:rPr lang="it-IT" sz="1800" dirty="0" err="1"/>
              <a:t>main</a:t>
            </a:r>
            <a:r>
              <a:rPr lang="it-IT" sz="1800" dirty="0"/>
              <a:t> </a:t>
            </a:r>
            <a:r>
              <a:rPr lang="it-IT" sz="1800" dirty="0" err="1"/>
              <a:t>tables</a:t>
            </a:r>
            <a:r>
              <a:rPr lang="it-IT" sz="1800" dirty="0"/>
              <a:t> </a:t>
            </a:r>
            <a:r>
              <a:rPr lang="it-IT" sz="1800" dirty="0" err="1"/>
              <a:t>referred</a:t>
            </a:r>
            <a:r>
              <a:rPr lang="it-IT" sz="1800" dirty="0"/>
              <a:t> to the Resource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r>
              <a:rPr lang="it-IT" sz="1800" dirty="0"/>
              <a:t>User </a:t>
            </a:r>
            <a:r>
              <a:rPr lang="it-IT" sz="1800" dirty="0" err="1"/>
              <a:t>table</a:t>
            </a:r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r>
              <a:rPr lang="it-IT" sz="1800" dirty="0"/>
              <a:t>Image </a:t>
            </a:r>
            <a:r>
              <a:rPr lang="it-IT" sz="1800" dirty="0" err="1"/>
              <a:t>table</a:t>
            </a:r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65E747F2-C3F0-4B5C-93C7-6053651EB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851058"/>
              </p:ext>
            </p:extLst>
          </p:nvPr>
        </p:nvGraphicFramePr>
        <p:xfrm>
          <a:off x="306627" y="2628900"/>
          <a:ext cx="857199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306">
                  <a:extLst>
                    <a:ext uri="{9D8B030D-6E8A-4147-A177-3AD203B41FA5}">
                      <a16:colId xmlns:a16="http://schemas.microsoft.com/office/drawing/2014/main" val="1569258087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701320488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47327871"/>
                    </a:ext>
                  </a:extLst>
                </a:gridCol>
                <a:gridCol w="1242060">
                  <a:extLst>
                    <a:ext uri="{9D8B030D-6E8A-4147-A177-3AD203B41FA5}">
                      <a16:colId xmlns:a16="http://schemas.microsoft.com/office/drawing/2014/main" val="3283596477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3825085340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09860262"/>
                    </a:ext>
                  </a:extLst>
                </a:gridCol>
                <a:gridCol w="1348624">
                  <a:extLst>
                    <a:ext uri="{9D8B030D-6E8A-4147-A177-3AD203B41FA5}">
                      <a16:colId xmlns:a16="http://schemas.microsoft.com/office/drawing/2014/main" val="755866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uuid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(PK)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self_link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users_link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images_link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upload_folder_link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home_link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73217"/>
                  </a:ext>
                </a:extLst>
              </a:tr>
            </a:tbl>
          </a:graphicData>
        </a:graphic>
      </p:graphicFrame>
      <p:graphicFrame>
        <p:nvGraphicFramePr>
          <p:cNvPr id="8" name="Tabella 4">
            <a:extLst>
              <a:ext uri="{FF2B5EF4-FFF2-40B4-BE49-F238E27FC236}">
                <a16:creationId xmlns:a16="http://schemas.microsoft.com/office/drawing/2014/main" id="{BAE7B830-8460-4855-B041-6EF002C61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683005"/>
              </p:ext>
            </p:extLst>
          </p:nvPr>
        </p:nvGraphicFramePr>
        <p:xfrm>
          <a:off x="306627" y="4267200"/>
          <a:ext cx="857199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746">
                  <a:extLst>
                    <a:ext uri="{9D8B030D-6E8A-4147-A177-3AD203B41FA5}">
                      <a16:colId xmlns:a16="http://schemas.microsoft.com/office/drawing/2014/main" val="1569258087"/>
                    </a:ext>
                  </a:extLst>
                </a:gridCol>
                <a:gridCol w="1234484">
                  <a:extLst>
                    <a:ext uri="{9D8B030D-6E8A-4147-A177-3AD203B41FA5}">
                      <a16:colId xmlns:a16="http://schemas.microsoft.com/office/drawing/2014/main" val="3701320488"/>
                    </a:ext>
                  </a:extLst>
                </a:gridCol>
                <a:gridCol w="789823">
                  <a:extLst>
                    <a:ext uri="{9D8B030D-6E8A-4147-A177-3AD203B41FA5}">
                      <a16:colId xmlns:a16="http://schemas.microsoft.com/office/drawing/2014/main" val="204732787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283596477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3825085340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109860262"/>
                    </a:ext>
                  </a:extLst>
                </a:gridCol>
                <a:gridCol w="1499056">
                  <a:extLst>
                    <a:ext uri="{9D8B030D-6E8A-4147-A177-3AD203B41FA5}">
                      <a16:colId xmlns:a16="http://schemas.microsoft.com/office/drawing/2014/main" val="966740238"/>
                    </a:ext>
                  </a:extLst>
                </a:gridCol>
                <a:gridCol w="681581">
                  <a:extLst>
                    <a:ext uri="{9D8B030D-6E8A-4147-A177-3AD203B41FA5}">
                      <a16:colId xmlns:a16="http://schemas.microsoft.com/office/drawing/2014/main" val="755866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image_uuid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(PK)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user_uuid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(PK)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width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height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picture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user_link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  <a:p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73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90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Middleware projects 2020</a:t>
            </a:r>
            <a:br>
              <a:rPr lang="it-IT" dirty="0"/>
            </a:b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Alessio Russo, Carmelo Valore</a:t>
            </a:r>
          </a:p>
          <a:p>
            <a:r>
              <a:rPr lang="it-IT" dirty="0">
                <a:solidFill>
                  <a:schemeClr val="bg1"/>
                </a:solidFill>
              </a:rPr>
              <a:t>08/09/2020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Query 1</a:t>
            </a:r>
            <a:br>
              <a:rPr lang="it-IT" dirty="0"/>
            </a:br>
            <a:r>
              <a:rPr lang="en-US" sz="1800" b="0" i="0" u="none" strike="noStrike" baseline="0" dirty="0">
                <a:latin typeface="Calibri" panose="020F0502020204030204" pitchFamily="34" charset="0"/>
              </a:rPr>
              <a:t>Number of lethal accidents per week throughout the entire dataset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Direct access </a:t>
            </a:r>
            <a:r>
              <a:rPr lang="it-IT" dirty="0" err="1"/>
              <a:t>elaboration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creation</a:t>
            </a:r>
            <a:r>
              <a:rPr lang="it-IT" dirty="0"/>
              <a:t> of an array, in </a:t>
            </a:r>
            <a:r>
              <a:rPr lang="it-IT" dirty="0" err="1"/>
              <a:t>which</a:t>
            </a:r>
            <a:r>
              <a:rPr lang="it-IT" dirty="0"/>
              <a:t> the i-</a:t>
            </a:r>
            <a:r>
              <a:rPr lang="it-IT" dirty="0" err="1"/>
              <a:t>th</a:t>
            </a:r>
            <a:r>
              <a:rPr lang="it-IT" dirty="0"/>
              <a:t> position </a:t>
            </a:r>
            <a:r>
              <a:rPr lang="it-IT" dirty="0" err="1"/>
              <a:t>corresponds</a:t>
            </a:r>
            <a:r>
              <a:rPr lang="it-IT" dirty="0"/>
              <a:t> to the i-</a:t>
            </a:r>
            <a:r>
              <a:rPr lang="it-IT" dirty="0" err="1"/>
              <a:t>th</a:t>
            </a:r>
            <a:r>
              <a:rPr lang="it-IT" dirty="0"/>
              <a:t>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array of </a:t>
            </a:r>
            <a:r>
              <a:rPr lang="it-IT" dirty="0" err="1"/>
              <a:t>lethal</a:t>
            </a:r>
            <a:r>
              <a:rPr lang="it-IT" dirty="0"/>
              <a:t> </a:t>
            </a:r>
            <a:r>
              <a:rPr lang="it-IT" dirty="0" err="1"/>
              <a:t>accidents</a:t>
            </a:r>
            <a:r>
              <a:rPr lang="it-IT" dirty="0"/>
              <a:t> per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scans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part of the database, </a:t>
            </a:r>
            <a:r>
              <a:rPr lang="it-IT" dirty="0" err="1"/>
              <a:t>populating</a:t>
            </a:r>
            <a:r>
              <a:rPr lang="it-IT" dirty="0"/>
              <a:t> the 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MPI_Reduce</a:t>
            </a:r>
            <a:r>
              <a:rPr lang="it-IT" dirty="0"/>
              <a:t> to </a:t>
            </a:r>
            <a:r>
              <a:rPr lang="it-IT" dirty="0" err="1"/>
              <a:t>let</a:t>
            </a:r>
            <a:r>
              <a:rPr lang="it-IT" dirty="0"/>
              <a:t> the root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obtain</a:t>
            </a:r>
            <a:r>
              <a:rPr lang="it-IT" dirty="0"/>
              <a:t> a «global» </a:t>
            </a:r>
            <a:r>
              <a:rPr lang="it-IT" dirty="0" err="1"/>
              <a:t>version</a:t>
            </a:r>
            <a:r>
              <a:rPr lang="it-IT" dirty="0"/>
              <a:t> of the array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the </a:t>
            </a:r>
            <a:r>
              <a:rPr lang="it-IT" dirty="0" err="1"/>
              <a:t>result</a:t>
            </a:r>
            <a:r>
              <a:rPr lang="it-IT" dirty="0"/>
              <a:t> of the query</a:t>
            </a:r>
          </a:p>
          <a:p>
            <a:endParaRPr lang="it-IT" sz="1800" dirty="0"/>
          </a:p>
          <a:p>
            <a:r>
              <a:rPr lang="it-IT" sz="1800" dirty="0"/>
              <a:t>Note: </a:t>
            </a:r>
            <a:r>
              <a:rPr lang="it-IT" sz="1800" dirty="0" err="1"/>
              <a:t>OpenMP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r>
              <a:rPr lang="it-IT" sz="1800" dirty="0"/>
              <a:t> in </a:t>
            </a:r>
            <a:r>
              <a:rPr lang="it-IT" sz="1800" dirty="0" err="1"/>
              <a:t>this</a:t>
            </a:r>
            <a:r>
              <a:rPr lang="it-IT" sz="1800" dirty="0"/>
              <a:t> query, </a:t>
            </a:r>
            <a:r>
              <a:rPr lang="it-IT" sz="1800" dirty="0" err="1"/>
              <a:t>since</a:t>
            </a:r>
            <a:r>
              <a:rPr lang="it-IT" sz="1800" dirty="0"/>
              <a:t>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had</a:t>
            </a:r>
            <a:r>
              <a:rPr lang="it-IT" sz="1800" dirty="0"/>
              <a:t> to use </a:t>
            </a:r>
            <a:r>
              <a:rPr lang="it-IT" sz="1800" dirty="0" err="1"/>
              <a:t>locks</a:t>
            </a:r>
            <a:r>
              <a:rPr lang="it-IT" sz="1800" dirty="0"/>
              <a:t> due to race </a:t>
            </a:r>
            <a:r>
              <a:rPr lang="it-IT" sz="1800" dirty="0" err="1"/>
              <a:t>conditions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perfomances</a:t>
            </a:r>
            <a:r>
              <a:rPr lang="it-IT" sz="1800" dirty="0"/>
              <a:t> </a:t>
            </a:r>
            <a:r>
              <a:rPr lang="it-IT" sz="1800" dirty="0" err="1"/>
              <a:t>were</a:t>
            </a:r>
            <a:r>
              <a:rPr lang="it-IT" sz="1800" dirty="0"/>
              <a:t> </a:t>
            </a:r>
            <a:r>
              <a:rPr lang="it-IT" sz="1800" dirty="0" err="1"/>
              <a:t>highly</a:t>
            </a:r>
            <a:r>
              <a:rPr lang="it-IT" sz="1800" dirty="0"/>
              <a:t> </a:t>
            </a:r>
            <a:r>
              <a:rPr lang="it-IT" sz="1800" dirty="0" err="1"/>
              <a:t>worse</a:t>
            </a:r>
            <a:r>
              <a:rPr lang="it-IT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762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it-IT" sz="2400" dirty="0" err="1"/>
              <a:t>OpenMP</a:t>
            </a:r>
            <a:r>
              <a:rPr lang="it-IT" sz="2400" dirty="0"/>
              <a:t> – MPI: Query 2</a:t>
            </a:r>
            <a:br>
              <a:rPr lang="it-IT" dirty="0"/>
            </a:br>
            <a:r>
              <a:rPr lang="en-US" sz="2000" b="0" i="0" u="none" strike="noStrike" baseline="0" dirty="0">
                <a:latin typeface="Calibri" panose="020F0502020204030204" pitchFamily="34" charset="0"/>
              </a:rPr>
              <a:t>Number of accidents and percentage of number of deaths per contributing factor in the</a:t>
            </a:r>
            <a:br>
              <a:rPr lang="en-US" sz="2000" b="0" i="0" u="none" strike="noStrike" baseline="0" dirty="0">
                <a:latin typeface="Calibri" panose="020F0502020204030204" pitchFamily="34" charset="0"/>
              </a:rPr>
            </a:br>
            <a:r>
              <a:rPr lang="it-IT" sz="2000" b="0" i="0" u="none" strike="noStrike" baseline="0" dirty="0">
                <a:latin typeface="Calibri" panose="020F0502020204030204" pitchFamily="34" charset="0"/>
              </a:rPr>
              <a:t>dataset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Support list with </a:t>
            </a:r>
            <a:r>
              <a:rPr lang="it-IT" dirty="0" err="1"/>
              <a:t>nodes</a:t>
            </a:r>
            <a:r>
              <a:rPr lang="it-IT" dirty="0"/>
              <a:t> </a:t>
            </a:r>
            <a:r>
              <a:rPr lang="it-IT" dirty="0" err="1"/>
              <a:t>indicating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the </a:t>
            </a:r>
            <a:r>
              <a:rPr lang="it-IT" dirty="0" err="1"/>
              <a:t>useful</a:t>
            </a:r>
            <a:r>
              <a:rPr lang="it-IT" dirty="0"/>
              <a:t> information for the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support list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populates</a:t>
            </a:r>
            <a:r>
              <a:rPr lang="it-IT" dirty="0"/>
              <a:t> scanning </a:t>
            </a:r>
            <a:r>
              <a:rPr lang="it-IT" dirty="0" err="1"/>
              <a:t>its</a:t>
            </a:r>
            <a:r>
              <a:rPr lang="it-IT" dirty="0"/>
              <a:t> part of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To </a:t>
            </a:r>
            <a:r>
              <a:rPr lang="it-IT" dirty="0" err="1"/>
              <a:t>parallelize</a:t>
            </a:r>
            <a:r>
              <a:rPr lang="it-IT" dirty="0"/>
              <a:t> the union of the information by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firstly</a:t>
            </a:r>
            <a:r>
              <a:rPr lang="it-IT" dirty="0"/>
              <a:t> </a:t>
            </a:r>
            <a:r>
              <a:rPr lang="it-IT" dirty="0" err="1"/>
              <a:t>inform</a:t>
            </a:r>
            <a:r>
              <a:rPr lang="it-IT" dirty="0"/>
              <a:t> the root </a:t>
            </a:r>
            <a:r>
              <a:rPr lang="it-IT" dirty="0" err="1"/>
              <a:t>process</a:t>
            </a:r>
            <a:r>
              <a:rPr lang="it-IT" dirty="0"/>
              <a:t> of the </a:t>
            </a:r>
            <a:r>
              <a:rPr lang="it-IT" dirty="0" err="1"/>
              <a:t>found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factors</a:t>
            </a:r>
            <a:r>
              <a:rPr lang="it-IT" dirty="0"/>
              <a:t>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broadcast to </a:t>
            </a:r>
            <a:r>
              <a:rPr lang="it-IT" dirty="0" err="1"/>
              <a:t>everyone</a:t>
            </a:r>
            <a:r>
              <a:rPr lang="it-IT" dirty="0"/>
              <a:t>. </a:t>
            </a:r>
            <a:r>
              <a:rPr lang="it-IT" dirty="0" err="1"/>
              <a:t>Finally</a:t>
            </a:r>
            <a:r>
              <a:rPr lang="it-IT" dirty="0"/>
              <a:t> a MPI </a:t>
            </a:r>
            <a:r>
              <a:rPr lang="it-IT" dirty="0" err="1"/>
              <a:t>reduction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result</a:t>
            </a:r>
            <a:r>
              <a:rPr lang="it-IT" dirty="0"/>
              <a:t> of the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en-US" sz="1800" dirty="0"/>
              <a:t>Note: we assumed that factors in the </a:t>
            </a:r>
            <a:r>
              <a:rPr lang="en-US" sz="1800" dirty="0" err="1"/>
              <a:t>db</a:t>
            </a:r>
            <a:r>
              <a:rPr lang="en-US" sz="1800" dirty="0"/>
              <a:t> are provided without “holes”</a:t>
            </a:r>
            <a:r>
              <a:rPr lang="it-IT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9013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it-IT" dirty="0" err="1"/>
              <a:t>OpenMP</a:t>
            </a:r>
            <a:r>
              <a:rPr lang="it-IT" dirty="0"/>
              <a:t> – MPI: Query 3</a:t>
            </a:r>
            <a:br>
              <a:rPr lang="it-IT" dirty="0"/>
            </a:br>
            <a:r>
              <a:rPr lang="en-US" sz="1800" b="0" i="0" u="none" strike="noStrike" baseline="0" dirty="0">
                <a:latin typeface="Calibri" panose="020F0502020204030204" pitchFamily="34" charset="0"/>
              </a:rPr>
              <a:t>Number of accidents and average number of lethal accidents per week per borough</a:t>
            </a:r>
            <a:endParaRPr lang="it-IT" sz="1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Double support list with </a:t>
            </a:r>
            <a:r>
              <a:rPr lang="it-IT" dirty="0" err="1"/>
              <a:t>nodes</a:t>
            </a:r>
            <a:r>
              <a:rPr lang="it-IT" dirty="0"/>
              <a:t> </a:t>
            </a:r>
            <a:r>
              <a:rPr lang="it-IT" dirty="0" err="1"/>
              <a:t>indicating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borough for </a:t>
            </a:r>
            <a:r>
              <a:rPr lang="it-IT" dirty="0" err="1"/>
              <a:t>each</a:t>
            </a:r>
            <a:r>
              <a:rPr lang="it-IT" dirty="0"/>
              <a:t> date, the </a:t>
            </a:r>
            <a:r>
              <a:rPr lang="it-IT" dirty="0" err="1"/>
              <a:t>useful</a:t>
            </a:r>
            <a:r>
              <a:rPr lang="it-IT" dirty="0"/>
              <a:t> information for the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support list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populates</a:t>
            </a:r>
            <a:r>
              <a:rPr lang="it-IT" dirty="0"/>
              <a:t> scanning </a:t>
            </a:r>
            <a:r>
              <a:rPr lang="it-IT" dirty="0" err="1"/>
              <a:t>its</a:t>
            </a:r>
            <a:r>
              <a:rPr lang="it-IT" dirty="0"/>
              <a:t> part of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populates</a:t>
            </a:r>
            <a:r>
              <a:rPr lang="it-IT" dirty="0"/>
              <a:t>, scanning the </a:t>
            </a:r>
            <a:r>
              <a:rPr lang="it-IT" dirty="0" err="1"/>
              <a:t>tuples</a:t>
            </a:r>
            <a:r>
              <a:rPr lang="it-IT" dirty="0"/>
              <a:t>, an array </a:t>
            </a:r>
            <a:r>
              <a:rPr lang="it-IT" dirty="0" err="1"/>
              <a:t>indexed</a:t>
            </a:r>
            <a:r>
              <a:rPr lang="it-IT" dirty="0"/>
              <a:t> by week with the information </a:t>
            </a:r>
            <a:r>
              <a:rPr lang="it-IT" dirty="0" err="1"/>
              <a:t>needed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part of processing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parallelized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OpenMP</a:t>
            </a:r>
            <a:r>
              <a:rPr lang="it-IT" dirty="0"/>
              <a:t>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To </a:t>
            </a:r>
            <a:r>
              <a:rPr lang="it-IT" dirty="0" err="1"/>
              <a:t>parallelize</a:t>
            </a:r>
            <a:r>
              <a:rPr lang="it-IT" dirty="0"/>
              <a:t> the union of the information by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firstly</a:t>
            </a:r>
            <a:r>
              <a:rPr lang="it-IT" dirty="0"/>
              <a:t> </a:t>
            </a:r>
            <a:r>
              <a:rPr lang="it-IT" dirty="0" err="1"/>
              <a:t>inform</a:t>
            </a:r>
            <a:r>
              <a:rPr lang="it-IT" dirty="0"/>
              <a:t> the root </a:t>
            </a:r>
            <a:r>
              <a:rPr lang="it-IT" dirty="0" err="1"/>
              <a:t>process</a:t>
            </a:r>
            <a:r>
              <a:rPr lang="it-IT" dirty="0"/>
              <a:t> of the </a:t>
            </a:r>
            <a:r>
              <a:rPr lang="it-IT" dirty="0" err="1"/>
              <a:t>found</a:t>
            </a:r>
            <a:r>
              <a:rPr lang="it-IT" dirty="0"/>
              <a:t> boroughs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broadcast to </a:t>
            </a:r>
            <a:r>
              <a:rPr lang="it-IT" dirty="0" err="1"/>
              <a:t>everyone</a:t>
            </a:r>
            <a:r>
              <a:rPr lang="it-IT" dirty="0"/>
              <a:t>. </a:t>
            </a:r>
            <a:r>
              <a:rPr lang="it-IT" dirty="0" err="1"/>
              <a:t>Finally</a:t>
            </a:r>
            <a:r>
              <a:rPr lang="it-IT" dirty="0"/>
              <a:t> a </a:t>
            </a:r>
            <a:r>
              <a:rPr lang="it-IT" dirty="0" err="1"/>
              <a:t>reduction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result</a:t>
            </a:r>
            <a:r>
              <a:rPr lang="it-IT" dirty="0"/>
              <a:t> of the query</a:t>
            </a:r>
          </a:p>
          <a:p>
            <a:r>
              <a:rPr lang="it-IT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48689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made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benchmarks</a:t>
            </a:r>
            <a:r>
              <a:rPr lang="it-IT" dirty="0"/>
              <a:t> running on Amazon EC2 cluster, with </a:t>
            </a:r>
            <a:r>
              <a:rPr lang="it-IT" dirty="0" err="1"/>
              <a:t>starcluster</a:t>
            </a:r>
            <a:r>
              <a:rPr lang="it-IT" dirty="0"/>
              <a:t>. The machine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4 cores and 16 GB of RAM </a:t>
            </a:r>
            <a:r>
              <a:rPr lang="it-IT" dirty="0" err="1"/>
              <a:t>memory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tested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code with the </a:t>
            </a:r>
            <a:r>
              <a:rPr lang="it-IT" dirty="0" err="1"/>
              <a:t>given</a:t>
            </a:r>
            <a:r>
              <a:rPr lang="it-IT" dirty="0"/>
              <a:t> database and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replicated</a:t>
            </a:r>
            <a:r>
              <a:rPr lang="it-IT" dirty="0"/>
              <a:t> 4 times and 8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Also</a:t>
            </a:r>
            <a:r>
              <a:rPr lang="it-IT" dirty="0"/>
              <a:t> serial </a:t>
            </a:r>
            <a:r>
              <a:rPr lang="it-IT" dirty="0" err="1"/>
              <a:t>performaces</a:t>
            </a:r>
            <a:r>
              <a:rPr lang="it-IT" dirty="0"/>
              <a:t> are </a:t>
            </a:r>
            <a:r>
              <a:rPr lang="it-IT" dirty="0" err="1"/>
              <a:t>measured</a:t>
            </a:r>
            <a:r>
              <a:rPr lang="it-IT" dirty="0"/>
              <a:t>, so to be </a:t>
            </a:r>
            <a:r>
              <a:rPr lang="it-IT" dirty="0" err="1"/>
              <a:t>able</a:t>
            </a:r>
            <a:r>
              <a:rPr lang="it-IT" dirty="0"/>
              <a:t> to make a </a:t>
            </a:r>
            <a:r>
              <a:rPr lang="it-IT" dirty="0" err="1"/>
              <a:t>comparison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parallelization</a:t>
            </a:r>
            <a:r>
              <a:rPr lang="it-IT" dirty="0"/>
              <a:t>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Comparisons</a:t>
            </a:r>
            <a:r>
              <a:rPr lang="it-IT" dirty="0"/>
              <a:t> are made </a:t>
            </a:r>
            <a:r>
              <a:rPr lang="it-IT" dirty="0" err="1"/>
              <a:t>between</a:t>
            </a:r>
            <a:r>
              <a:rPr lang="it-IT" dirty="0"/>
              <a:t> 2 </a:t>
            </a:r>
            <a:r>
              <a:rPr lang="it-IT" dirty="0" err="1"/>
              <a:t>threads</a:t>
            </a:r>
            <a:r>
              <a:rPr lang="it-IT" dirty="0"/>
              <a:t> and 4 </a:t>
            </a:r>
            <a:r>
              <a:rPr lang="it-IT" dirty="0" err="1"/>
              <a:t>threads</a:t>
            </a:r>
            <a:r>
              <a:rPr lang="it-IT" dirty="0"/>
              <a:t>, 2 </a:t>
            </a:r>
            <a:r>
              <a:rPr lang="it-IT" dirty="0" err="1"/>
              <a:t>processes</a:t>
            </a:r>
            <a:r>
              <a:rPr lang="it-IT" dirty="0"/>
              <a:t> and 4 </a:t>
            </a:r>
            <a:r>
              <a:rPr lang="it-IT" dirty="0" err="1"/>
              <a:t>processes</a:t>
            </a:r>
            <a:r>
              <a:rPr lang="it-IT" dirty="0"/>
              <a:t>; for 4 and 8 times the </a:t>
            </a:r>
            <a:r>
              <a:rPr lang="it-IT" dirty="0" err="1"/>
              <a:t>db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with 8 </a:t>
            </a:r>
            <a:r>
              <a:rPr lang="it-IT" dirty="0" err="1"/>
              <a:t>processes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045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B4B125D1-80D6-4FDD-B7DE-2B0E5BAD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502" y="2784985"/>
            <a:ext cx="3208298" cy="290347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AA52956-40A6-495D-A831-DD5CD5445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18" y="2784985"/>
            <a:ext cx="3071126" cy="2872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1, 2 </a:t>
            </a:r>
            <a:r>
              <a:rPr lang="it-IT" dirty="0" err="1"/>
              <a:t>processes</a:t>
            </a:r>
            <a:endParaRPr lang="it-IT" dirty="0"/>
          </a:p>
          <a:p>
            <a:r>
              <a:rPr lang="it-IT" dirty="0"/>
              <a:t>	2 </a:t>
            </a:r>
            <a:r>
              <a:rPr lang="it-IT" dirty="0" err="1"/>
              <a:t>threads</a:t>
            </a:r>
            <a:r>
              <a:rPr lang="it-IT" dirty="0"/>
              <a:t>   			    vs 			4 </a:t>
            </a:r>
            <a:r>
              <a:rPr lang="it-IT" dirty="0" err="1"/>
              <a:t>threads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1807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EABF95F9-942F-4C3D-BD65-180F9C61A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099" y="2815306"/>
            <a:ext cx="3078747" cy="290347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47E4173-F78B-4B8D-B768-E0EFD6297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15" y="2815306"/>
            <a:ext cx="3208298" cy="290347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1, 4 </a:t>
            </a:r>
            <a:r>
              <a:rPr lang="it-IT" dirty="0" err="1"/>
              <a:t>threads</a:t>
            </a:r>
            <a:endParaRPr lang="it-IT" dirty="0"/>
          </a:p>
          <a:p>
            <a:r>
              <a:rPr lang="it-IT" dirty="0"/>
              <a:t>	2 </a:t>
            </a:r>
            <a:r>
              <a:rPr lang="it-IT" dirty="0" err="1"/>
              <a:t>processes</a:t>
            </a:r>
            <a:r>
              <a:rPr lang="it-IT" dirty="0"/>
              <a:t>   			    vs 			4 </a:t>
            </a:r>
            <a:r>
              <a:rPr lang="it-IT" dirty="0" err="1"/>
              <a:t>processes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04461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40</TotalTime>
  <Words>2084</Words>
  <Application>Microsoft Office PowerPoint</Application>
  <PresentationFormat>Presentazione su schermo (4:3)</PresentationFormat>
  <Paragraphs>257</Paragraphs>
  <Slides>35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39" baseType="lpstr">
      <vt:lpstr>Arial</vt:lpstr>
      <vt:lpstr>Calibri</vt:lpstr>
      <vt:lpstr>Wingdings</vt:lpstr>
      <vt:lpstr>POLI</vt:lpstr>
      <vt:lpstr>Titolo presentazione sottotitolo</vt:lpstr>
      <vt:lpstr>OpenMP – MPI project</vt:lpstr>
      <vt:lpstr>OpenMP – MPI: Setup and reading operations</vt:lpstr>
      <vt:lpstr>OpenMP – MPI: Query 1 Number of lethal accidents per week throughout the entire dataset</vt:lpstr>
      <vt:lpstr>OpenMP – MPI: Query 2 Number of accidents and percentage of number of deaths per contributing factor in the dataset</vt:lpstr>
      <vt:lpstr>OpenMP – MPI: Query 3 Number of accidents and average number of lethal accidents per week per borough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Spark project</vt:lpstr>
      <vt:lpstr>Spark project: Setup and reading operations </vt:lpstr>
      <vt:lpstr>Spark project: Query 1 Number of lethal accidents per week throughout the entire dataset</vt:lpstr>
      <vt:lpstr>Spark project: Query 2 Number of accidents and percentage of number of deaths per contributing factor in the dataset</vt:lpstr>
      <vt:lpstr>Spark project: Query 3 Number of accidents and average number of lethal accidents per week per borough</vt:lpstr>
      <vt:lpstr>Spark project: Benchmarks</vt:lpstr>
      <vt:lpstr>Spark project: Benchmarks</vt:lpstr>
      <vt:lpstr>Spark project: Benchmarks</vt:lpstr>
      <vt:lpstr>Spark project: Benchmarks</vt:lpstr>
      <vt:lpstr>Spark project: Benchmarks</vt:lpstr>
      <vt:lpstr>Spark project: Benchmarks</vt:lpstr>
      <vt:lpstr>Spark project: Benchmarks</vt:lpstr>
      <vt:lpstr>Comparison: Spark – openMP/MPI</vt:lpstr>
      <vt:lpstr>REST project</vt:lpstr>
      <vt:lpstr>REST project - Model</vt:lpstr>
      <vt:lpstr>REST project - Model</vt:lpstr>
      <vt:lpstr>Middleware projects 2020 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Alessio Russo</cp:lastModifiedBy>
  <cp:revision>279</cp:revision>
  <dcterms:created xsi:type="dcterms:W3CDTF">2015-05-26T12:27:57Z</dcterms:created>
  <dcterms:modified xsi:type="dcterms:W3CDTF">2020-09-04T10:43:21Z</dcterms:modified>
</cp:coreProperties>
</file>